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111"/>
  </p:notesMasterIdLst>
  <p:handoutMasterIdLst>
    <p:handoutMasterId r:id="rId112"/>
  </p:handoutMasterIdLst>
  <p:sldIdLst>
    <p:sldId id="264" r:id="rId5"/>
    <p:sldId id="276" r:id="rId6"/>
    <p:sldId id="283" r:id="rId7"/>
    <p:sldId id="282" r:id="rId8"/>
    <p:sldId id="297" r:id="rId9"/>
    <p:sldId id="284" r:id="rId10"/>
    <p:sldId id="286" r:id="rId11"/>
    <p:sldId id="308" r:id="rId12"/>
    <p:sldId id="309" r:id="rId13"/>
    <p:sldId id="319" r:id="rId14"/>
    <p:sldId id="320" r:id="rId15"/>
    <p:sldId id="321" r:id="rId16"/>
    <p:sldId id="322" r:id="rId17"/>
    <p:sldId id="310" r:id="rId18"/>
    <p:sldId id="288" r:id="rId19"/>
    <p:sldId id="289" r:id="rId20"/>
    <p:sldId id="290" r:id="rId21"/>
    <p:sldId id="291" r:id="rId22"/>
    <p:sldId id="292" r:id="rId23"/>
    <p:sldId id="293" r:id="rId24"/>
    <p:sldId id="294" r:id="rId25"/>
    <p:sldId id="295" r:id="rId26"/>
    <p:sldId id="325" r:id="rId27"/>
    <p:sldId id="333" r:id="rId28"/>
    <p:sldId id="301" r:id="rId29"/>
    <p:sldId id="302" r:id="rId30"/>
    <p:sldId id="303" r:id="rId31"/>
    <p:sldId id="304" r:id="rId32"/>
    <p:sldId id="311" r:id="rId33"/>
    <p:sldId id="306" r:id="rId34"/>
    <p:sldId id="323" r:id="rId35"/>
    <p:sldId id="324" r:id="rId36"/>
    <p:sldId id="326" r:id="rId37"/>
    <p:sldId id="327" r:id="rId38"/>
    <p:sldId id="328" r:id="rId39"/>
    <p:sldId id="329" r:id="rId40"/>
    <p:sldId id="330" r:id="rId41"/>
    <p:sldId id="339" r:id="rId42"/>
    <p:sldId id="331" r:id="rId43"/>
    <p:sldId id="334" r:id="rId44"/>
    <p:sldId id="335" r:id="rId45"/>
    <p:sldId id="336" r:id="rId46"/>
    <p:sldId id="338" r:id="rId47"/>
    <p:sldId id="341" r:id="rId48"/>
    <p:sldId id="344" r:id="rId49"/>
    <p:sldId id="337" r:id="rId50"/>
    <p:sldId id="342" r:id="rId51"/>
    <p:sldId id="346" r:id="rId52"/>
    <p:sldId id="345" r:id="rId53"/>
    <p:sldId id="349" r:id="rId54"/>
    <p:sldId id="347" r:id="rId55"/>
    <p:sldId id="350" r:id="rId56"/>
    <p:sldId id="348" r:id="rId57"/>
    <p:sldId id="351" r:id="rId58"/>
    <p:sldId id="352" r:id="rId59"/>
    <p:sldId id="369" r:id="rId60"/>
    <p:sldId id="368" r:id="rId61"/>
    <p:sldId id="372" r:id="rId62"/>
    <p:sldId id="375" r:id="rId63"/>
    <p:sldId id="373" r:id="rId64"/>
    <p:sldId id="374" r:id="rId65"/>
    <p:sldId id="376" r:id="rId66"/>
    <p:sldId id="377" r:id="rId67"/>
    <p:sldId id="378" r:id="rId68"/>
    <p:sldId id="379" r:id="rId69"/>
    <p:sldId id="384" r:id="rId70"/>
    <p:sldId id="353" r:id="rId71"/>
    <p:sldId id="354" r:id="rId72"/>
    <p:sldId id="355" r:id="rId73"/>
    <p:sldId id="356" r:id="rId74"/>
    <p:sldId id="360" r:id="rId75"/>
    <p:sldId id="362" r:id="rId76"/>
    <p:sldId id="361" r:id="rId77"/>
    <p:sldId id="363" r:id="rId78"/>
    <p:sldId id="358" r:id="rId79"/>
    <p:sldId id="364" r:id="rId80"/>
    <p:sldId id="366" r:id="rId81"/>
    <p:sldId id="380" r:id="rId82"/>
    <p:sldId id="381" r:id="rId83"/>
    <p:sldId id="382" r:id="rId84"/>
    <p:sldId id="365" r:id="rId85"/>
    <p:sldId id="383" r:id="rId86"/>
    <p:sldId id="385" r:id="rId87"/>
    <p:sldId id="386" r:id="rId88"/>
    <p:sldId id="388" r:id="rId89"/>
    <p:sldId id="387" r:id="rId90"/>
    <p:sldId id="389" r:id="rId91"/>
    <p:sldId id="390" r:id="rId92"/>
    <p:sldId id="393" r:id="rId93"/>
    <p:sldId id="394" r:id="rId94"/>
    <p:sldId id="395" r:id="rId95"/>
    <p:sldId id="396" r:id="rId96"/>
    <p:sldId id="317" r:id="rId97"/>
    <p:sldId id="314" r:id="rId98"/>
    <p:sldId id="315" r:id="rId99"/>
    <p:sldId id="397" r:id="rId100"/>
    <p:sldId id="400" r:id="rId101"/>
    <p:sldId id="398" r:id="rId102"/>
    <p:sldId id="401" r:id="rId103"/>
    <p:sldId id="399" r:id="rId104"/>
    <p:sldId id="403" r:id="rId105"/>
    <p:sldId id="402" r:id="rId106"/>
    <p:sldId id="359" r:id="rId107"/>
    <p:sldId id="370" r:id="rId108"/>
    <p:sldId id="391" r:id="rId109"/>
    <p:sldId id="392" r:id="rId110"/>
  </p:sldIdLst>
  <p:sldSz cx="12188825" cy="6858000"/>
  <p:notesSz cx="6858000" cy="9144000"/>
  <p:defaultTextStyle>
    <a:defPPr rtl="0">
      <a:defRPr lang="zh-cn"/>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pos="3930" userDrawn="1">
          <p15:clr>
            <a:srgbClr val="A4A3A4"/>
          </p15:clr>
        </p15:guide>
        <p15:guide id="11" pos="3939" userDrawn="1">
          <p15:clr>
            <a:srgbClr val="A4A3A4"/>
          </p15:clr>
        </p15:guide>
        <p15:guide id="12" orient="horz"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a:srgbClr val="4C6C4C"/>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howGuides="1">
      <p:cViewPr varScale="1">
        <p:scale>
          <a:sx n="114" d="100"/>
          <a:sy n="114" d="100"/>
        </p:scale>
        <p:origin x="414" y="108"/>
      </p:cViewPr>
      <p:guideLst>
        <p:guide pos="3839"/>
        <p:guide pos="3930"/>
        <p:guide pos="3939"/>
        <p:guide orient="horz" pos="2160"/>
      </p:guideLst>
    </p:cSldViewPr>
  </p:slideViewPr>
  <p:notesTextViewPr>
    <p:cViewPr>
      <p:scale>
        <a:sx n="1" d="1"/>
        <a:sy n="1" d="1"/>
      </p:scale>
      <p:origin x="0" y="0"/>
    </p:cViewPr>
  </p:notesTextViewPr>
  <p:notesViewPr>
    <p:cSldViewPr>
      <p:cViewPr varScale="1">
        <p:scale>
          <a:sx n="87" d="100"/>
          <a:sy n="87" d="100"/>
        </p:scale>
        <p:origin x="384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ableStyles" Target="tableStyle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handoutMaster" Target="handoutMasters/handout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slide" Target="slides/slide106.xml"/><Relationship Id="rId115"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B4343-FE0A-4008-97EA-DAB34A6172FD}" type="doc">
      <dgm:prSet loTypeId="urn:microsoft.com/office/officeart/2005/8/layout/process1" loCatId="process" qsTypeId="urn:microsoft.com/office/officeart/2005/8/quickstyle/simple1" qsCatId="simple" csTypeId="urn:microsoft.com/office/officeart/2005/8/colors/accent1_2" csCatId="accent1" phldr="1"/>
      <dgm:spPr/>
    </dgm:pt>
    <dgm:pt modelId="{761AC093-5784-4FBF-AE05-DCDF8079FC71}">
      <dgm:prSet phldrT="[文本]"/>
      <dgm:spPr>
        <a:solidFill>
          <a:srgbClr val="00B0F0"/>
        </a:solidFill>
      </dgm:spPr>
      <dgm:t>
        <a:bodyPr/>
        <a:lstStyle/>
        <a:p>
          <a:r>
            <a:rPr lang="zh-CN" altLang="en-US" dirty="0"/>
            <a:t>原理</a:t>
          </a:r>
        </a:p>
      </dgm:t>
    </dgm:pt>
    <dgm:pt modelId="{8C3DBAB3-394E-4215-A667-A8645D761A45}" type="parTrans" cxnId="{54C48274-6748-44E6-9048-07C24A592817}">
      <dgm:prSet/>
      <dgm:spPr/>
      <dgm:t>
        <a:bodyPr/>
        <a:lstStyle/>
        <a:p>
          <a:endParaRPr lang="zh-CN" altLang="en-US"/>
        </a:p>
      </dgm:t>
    </dgm:pt>
    <dgm:pt modelId="{1F324AD4-F39B-4638-9027-182B0D3062A6}" type="sibTrans" cxnId="{54C48274-6748-44E6-9048-07C24A592817}">
      <dgm:prSet/>
      <dgm:spPr>
        <a:solidFill>
          <a:srgbClr val="C00000"/>
        </a:solidFill>
      </dgm:spPr>
      <dgm:t>
        <a:bodyPr/>
        <a:lstStyle/>
        <a:p>
          <a:endParaRPr lang="zh-CN" altLang="en-US"/>
        </a:p>
      </dgm:t>
    </dgm:pt>
    <dgm:pt modelId="{C0852AF8-0576-48FB-9ED6-BFE09EF578A0}">
      <dgm:prSet phldrT="[文本]"/>
      <dgm:spPr>
        <a:solidFill>
          <a:schemeClr val="accent2">
            <a:lumMod val="75000"/>
          </a:schemeClr>
        </a:solidFill>
      </dgm:spPr>
      <dgm:t>
        <a:bodyPr/>
        <a:lstStyle/>
        <a:p>
          <a:r>
            <a:rPr lang="zh-CN" altLang="en-US" dirty="0"/>
            <a:t>使用方法</a:t>
          </a:r>
        </a:p>
      </dgm:t>
    </dgm:pt>
    <dgm:pt modelId="{3C6319AF-8322-4A2B-A5B8-46A37B0E4CFB}" type="parTrans" cxnId="{8FDB8FA9-04D7-49DE-8E16-2B5765537195}">
      <dgm:prSet/>
      <dgm:spPr/>
      <dgm:t>
        <a:bodyPr/>
        <a:lstStyle/>
        <a:p>
          <a:endParaRPr lang="zh-CN" altLang="en-US"/>
        </a:p>
      </dgm:t>
    </dgm:pt>
    <dgm:pt modelId="{68DCD125-FC00-4E13-9D57-5D1ACB8E17B8}" type="sibTrans" cxnId="{8FDB8FA9-04D7-49DE-8E16-2B5765537195}">
      <dgm:prSet/>
      <dgm:spPr>
        <a:solidFill>
          <a:srgbClr val="C00000"/>
        </a:solidFill>
      </dgm:spPr>
      <dgm:t>
        <a:bodyPr/>
        <a:lstStyle/>
        <a:p>
          <a:endParaRPr lang="zh-CN" altLang="en-US"/>
        </a:p>
      </dgm:t>
    </dgm:pt>
    <dgm:pt modelId="{2EB75B16-0153-4747-88B6-0023E74C210B}">
      <dgm:prSet phldrT="[文本]"/>
      <dgm:spPr>
        <a:solidFill>
          <a:srgbClr val="0070C0"/>
        </a:solidFill>
      </dgm:spPr>
      <dgm:t>
        <a:bodyPr/>
        <a:lstStyle/>
        <a:p>
          <a:r>
            <a:rPr lang="zh-CN" altLang="en-US" dirty="0"/>
            <a:t>实际项目</a:t>
          </a:r>
        </a:p>
      </dgm:t>
    </dgm:pt>
    <dgm:pt modelId="{C6E8A8F4-C9C4-4308-9412-DC13A3321670}" type="parTrans" cxnId="{4C26578F-0D82-4A00-B376-21A631B3C4B2}">
      <dgm:prSet/>
      <dgm:spPr/>
      <dgm:t>
        <a:bodyPr/>
        <a:lstStyle/>
        <a:p>
          <a:endParaRPr lang="zh-CN" altLang="en-US"/>
        </a:p>
      </dgm:t>
    </dgm:pt>
    <dgm:pt modelId="{4D57737D-8A2F-47FF-9578-B461651F89D9}" type="sibTrans" cxnId="{4C26578F-0D82-4A00-B376-21A631B3C4B2}">
      <dgm:prSet/>
      <dgm:spPr/>
      <dgm:t>
        <a:bodyPr/>
        <a:lstStyle/>
        <a:p>
          <a:endParaRPr lang="zh-CN" altLang="en-US"/>
        </a:p>
      </dgm:t>
    </dgm:pt>
    <dgm:pt modelId="{4F74FE78-6B79-467C-836C-D3FD8340189C}" type="pres">
      <dgm:prSet presAssocID="{D97B4343-FE0A-4008-97EA-DAB34A6172FD}" presName="Name0" presStyleCnt="0">
        <dgm:presLayoutVars>
          <dgm:dir/>
          <dgm:resizeHandles val="exact"/>
        </dgm:presLayoutVars>
      </dgm:prSet>
      <dgm:spPr/>
    </dgm:pt>
    <dgm:pt modelId="{0D1E6355-900E-4670-A988-DBF55690B668}" type="pres">
      <dgm:prSet presAssocID="{761AC093-5784-4FBF-AE05-DCDF8079FC71}" presName="node" presStyleLbl="node1" presStyleIdx="0" presStyleCnt="3">
        <dgm:presLayoutVars>
          <dgm:bulletEnabled val="1"/>
        </dgm:presLayoutVars>
      </dgm:prSet>
      <dgm:spPr/>
    </dgm:pt>
    <dgm:pt modelId="{1102DC9D-4593-4BA4-BF30-B66E2F7384DA}" type="pres">
      <dgm:prSet presAssocID="{1F324AD4-F39B-4638-9027-182B0D3062A6}" presName="sibTrans" presStyleLbl="sibTrans2D1" presStyleIdx="0" presStyleCnt="2"/>
      <dgm:spPr/>
    </dgm:pt>
    <dgm:pt modelId="{A5FAFD09-B820-4903-825D-E354C6451ECB}" type="pres">
      <dgm:prSet presAssocID="{1F324AD4-F39B-4638-9027-182B0D3062A6}" presName="connectorText" presStyleLbl="sibTrans2D1" presStyleIdx="0" presStyleCnt="2"/>
      <dgm:spPr/>
    </dgm:pt>
    <dgm:pt modelId="{5A5CE767-8768-4C93-BB55-080C45A5EC7D}" type="pres">
      <dgm:prSet presAssocID="{C0852AF8-0576-48FB-9ED6-BFE09EF578A0}" presName="node" presStyleLbl="node1" presStyleIdx="1" presStyleCnt="3">
        <dgm:presLayoutVars>
          <dgm:bulletEnabled val="1"/>
        </dgm:presLayoutVars>
      </dgm:prSet>
      <dgm:spPr/>
    </dgm:pt>
    <dgm:pt modelId="{91497DF1-1293-43C9-B5FD-D6005D68E97E}" type="pres">
      <dgm:prSet presAssocID="{68DCD125-FC00-4E13-9D57-5D1ACB8E17B8}" presName="sibTrans" presStyleLbl="sibTrans2D1" presStyleIdx="1" presStyleCnt="2"/>
      <dgm:spPr/>
    </dgm:pt>
    <dgm:pt modelId="{6F75D676-CF52-46A9-BC3C-19FAD3BF1689}" type="pres">
      <dgm:prSet presAssocID="{68DCD125-FC00-4E13-9D57-5D1ACB8E17B8}" presName="connectorText" presStyleLbl="sibTrans2D1" presStyleIdx="1" presStyleCnt="2"/>
      <dgm:spPr/>
    </dgm:pt>
    <dgm:pt modelId="{912AD296-69B3-41DC-B9E6-79D1100F903D}" type="pres">
      <dgm:prSet presAssocID="{2EB75B16-0153-4747-88B6-0023E74C210B}" presName="node" presStyleLbl="node1" presStyleIdx="2" presStyleCnt="3">
        <dgm:presLayoutVars>
          <dgm:bulletEnabled val="1"/>
        </dgm:presLayoutVars>
      </dgm:prSet>
      <dgm:spPr/>
    </dgm:pt>
  </dgm:ptLst>
  <dgm:cxnLst>
    <dgm:cxn modelId="{91A33213-EBA4-48E6-BA52-2E3ABE9B2087}" type="presOf" srcId="{1F324AD4-F39B-4638-9027-182B0D3062A6}" destId="{1102DC9D-4593-4BA4-BF30-B66E2F7384DA}" srcOrd="0" destOrd="0" presId="urn:microsoft.com/office/officeart/2005/8/layout/process1"/>
    <dgm:cxn modelId="{12253E39-55EA-496F-862E-383A118FCCC2}" type="presOf" srcId="{C0852AF8-0576-48FB-9ED6-BFE09EF578A0}" destId="{5A5CE767-8768-4C93-BB55-080C45A5EC7D}" srcOrd="0" destOrd="0" presId="urn:microsoft.com/office/officeart/2005/8/layout/process1"/>
    <dgm:cxn modelId="{6E6A995F-668D-4C93-ABE7-2FD022254134}" type="presOf" srcId="{68DCD125-FC00-4E13-9D57-5D1ACB8E17B8}" destId="{6F75D676-CF52-46A9-BC3C-19FAD3BF1689}" srcOrd="1" destOrd="0" presId="urn:microsoft.com/office/officeart/2005/8/layout/process1"/>
    <dgm:cxn modelId="{4296A147-AA40-4AE4-B4CC-EA2CEA012D43}" type="presOf" srcId="{761AC093-5784-4FBF-AE05-DCDF8079FC71}" destId="{0D1E6355-900E-4670-A988-DBF55690B668}" srcOrd="0" destOrd="0" presId="urn:microsoft.com/office/officeart/2005/8/layout/process1"/>
    <dgm:cxn modelId="{7B960073-15D8-473F-9BB5-982A291EB973}" type="presOf" srcId="{68DCD125-FC00-4E13-9D57-5D1ACB8E17B8}" destId="{91497DF1-1293-43C9-B5FD-D6005D68E97E}" srcOrd="0" destOrd="0" presId="urn:microsoft.com/office/officeart/2005/8/layout/process1"/>
    <dgm:cxn modelId="{54C48274-6748-44E6-9048-07C24A592817}" srcId="{D97B4343-FE0A-4008-97EA-DAB34A6172FD}" destId="{761AC093-5784-4FBF-AE05-DCDF8079FC71}" srcOrd="0" destOrd="0" parTransId="{8C3DBAB3-394E-4215-A667-A8645D761A45}" sibTransId="{1F324AD4-F39B-4638-9027-182B0D3062A6}"/>
    <dgm:cxn modelId="{C2646377-E9AD-4074-A60B-B3EE64A24225}" type="presOf" srcId="{2EB75B16-0153-4747-88B6-0023E74C210B}" destId="{912AD296-69B3-41DC-B9E6-79D1100F903D}" srcOrd="0" destOrd="0" presId="urn:microsoft.com/office/officeart/2005/8/layout/process1"/>
    <dgm:cxn modelId="{4C26578F-0D82-4A00-B376-21A631B3C4B2}" srcId="{D97B4343-FE0A-4008-97EA-DAB34A6172FD}" destId="{2EB75B16-0153-4747-88B6-0023E74C210B}" srcOrd="2" destOrd="0" parTransId="{C6E8A8F4-C9C4-4308-9412-DC13A3321670}" sibTransId="{4D57737D-8A2F-47FF-9578-B461651F89D9}"/>
    <dgm:cxn modelId="{A7BECC96-445A-4501-9F3C-8D47410CCF2C}" type="presOf" srcId="{D97B4343-FE0A-4008-97EA-DAB34A6172FD}" destId="{4F74FE78-6B79-467C-836C-D3FD8340189C}" srcOrd="0" destOrd="0" presId="urn:microsoft.com/office/officeart/2005/8/layout/process1"/>
    <dgm:cxn modelId="{8FDB8FA9-04D7-49DE-8E16-2B5765537195}" srcId="{D97B4343-FE0A-4008-97EA-DAB34A6172FD}" destId="{C0852AF8-0576-48FB-9ED6-BFE09EF578A0}" srcOrd="1" destOrd="0" parTransId="{3C6319AF-8322-4A2B-A5B8-46A37B0E4CFB}" sibTransId="{68DCD125-FC00-4E13-9D57-5D1ACB8E17B8}"/>
    <dgm:cxn modelId="{602433CB-1BD0-46C7-B755-58F238F9C89B}" type="presOf" srcId="{1F324AD4-F39B-4638-9027-182B0D3062A6}" destId="{A5FAFD09-B820-4903-825D-E354C6451ECB}" srcOrd="1" destOrd="0" presId="urn:microsoft.com/office/officeart/2005/8/layout/process1"/>
    <dgm:cxn modelId="{1B769124-AC1C-415D-9EA1-BFF5B4C4C16F}" type="presParOf" srcId="{4F74FE78-6B79-467C-836C-D3FD8340189C}" destId="{0D1E6355-900E-4670-A988-DBF55690B668}" srcOrd="0" destOrd="0" presId="urn:microsoft.com/office/officeart/2005/8/layout/process1"/>
    <dgm:cxn modelId="{E130F64A-27F6-498E-9500-F29E0F6D091D}" type="presParOf" srcId="{4F74FE78-6B79-467C-836C-D3FD8340189C}" destId="{1102DC9D-4593-4BA4-BF30-B66E2F7384DA}" srcOrd="1" destOrd="0" presId="urn:microsoft.com/office/officeart/2005/8/layout/process1"/>
    <dgm:cxn modelId="{0B1D89E7-DD16-4DD3-9BC0-9C5FF85D0F63}" type="presParOf" srcId="{1102DC9D-4593-4BA4-BF30-B66E2F7384DA}" destId="{A5FAFD09-B820-4903-825D-E354C6451ECB}" srcOrd="0" destOrd="0" presId="urn:microsoft.com/office/officeart/2005/8/layout/process1"/>
    <dgm:cxn modelId="{E9991F16-0FC6-443A-A1C0-4A6E219A9A91}" type="presParOf" srcId="{4F74FE78-6B79-467C-836C-D3FD8340189C}" destId="{5A5CE767-8768-4C93-BB55-080C45A5EC7D}" srcOrd="2" destOrd="0" presId="urn:microsoft.com/office/officeart/2005/8/layout/process1"/>
    <dgm:cxn modelId="{F1322FD0-EBE3-45DA-BD11-1B218C908ABB}" type="presParOf" srcId="{4F74FE78-6B79-467C-836C-D3FD8340189C}" destId="{91497DF1-1293-43C9-B5FD-D6005D68E97E}" srcOrd="3" destOrd="0" presId="urn:microsoft.com/office/officeart/2005/8/layout/process1"/>
    <dgm:cxn modelId="{779A14DF-5F7C-4755-8F7F-DBBF16C2AC0D}" type="presParOf" srcId="{91497DF1-1293-43C9-B5FD-D6005D68E97E}" destId="{6F75D676-CF52-46A9-BC3C-19FAD3BF1689}" srcOrd="0" destOrd="0" presId="urn:microsoft.com/office/officeart/2005/8/layout/process1"/>
    <dgm:cxn modelId="{C0E43A4A-B50F-4813-BD0A-75CD1C15C605}" type="presParOf" srcId="{4F74FE78-6B79-467C-836C-D3FD8340189C}" destId="{912AD296-69B3-41DC-B9E6-79D1100F903D}"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A7706D-469A-4FA0-BF0D-6BC93FEBAA3B}"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zh-CN" altLang="en-US"/>
        </a:p>
      </dgm:t>
    </dgm:pt>
    <dgm:pt modelId="{C1BEC54C-377E-4734-8AD8-3C738CE4BDEC}">
      <dgm:prSet phldrT="[文本]" custT="1"/>
      <dgm:spPr>
        <a:solidFill>
          <a:srgbClr val="00B050"/>
        </a:solidFill>
      </dgm:spPr>
      <dgm:t>
        <a:bodyPr/>
        <a:lstStyle/>
        <a:p>
          <a:r>
            <a:rPr lang="zh-CN" altLang="en-US" sz="1800" dirty="0"/>
            <a:t>安全性</a:t>
          </a:r>
        </a:p>
      </dgm:t>
    </dgm:pt>
    <dgm:pt modelId="{0DFF4108-CA36-417C-97BA-924745BDDD57}" type="parTrans" cxnId="{645975B7-8AC1-46B7-9195-24BA7234A4BD}">
      <dgm:prSet/>
      <dgm:spPr/>
      <dgm:t>
        <a:bodyPr/>
        <a:lstStyle/>
        <a:p>
          <a:endParaRPr lang="zh-CN" altLang="en-US"/>
        </a:p>
      </dgm:t>
    </dgm:pt>
    <dgm:pt modelId="{DD161D3B-3C4B-4052-B888-1A0ABE97A862}" type="sibTrans" cxnId="{645975B7-8AC1-46B7-9195-24BA7234A4BD}">
      <dgm:prSet/>
      <dgm:spPr/>
      <dgm:t>
        <a:bodyPr/>
        <a:lstStyle/>
        <a:p>
          <a:endParaRPr lang="zh-CN" altLang="en-US"/>
        </a:p>
      </dgm:t>
    </dgm:pt>
    <dgm:pt modelId="{849B972B-0624-4DF9-A1C4-CFE274D81A56}">
      <dgm:prSet phldrT="[文本]" custT="1"/>
      <dgm:spPr>
        <a:solidFill>
          <a:srgbClr val="00B0F0"/>
        </a:solidFill>
      </dgm:spPr>
      <dgm:t>
        <a:bodyPr/>
        <a:lstStyle/>
        <a:p>
          <a:r>
            <a:rPr lang="zh-CN" altLang="en-US" sz="1800" dirty="0"/>
            <a:t>操作本地化</a:t>
          </a:r>
        </a:p>
      </dgm:t>
    </dgm:pt>
    <dgm:pt modelId="{9274C38A-4510-4640-83FA-9957AD79A806}" type="parTrans" cxnId="{0C13C72C-E4FA-450D-8864-A3C61B557DEE}">
      <dgm:prSet/>
      <dgm:spPr/>
      <dgm:t>
        <a:bodyPr/>
        <a:lstStyle/>
        <a:p>
          <a:endParaRPr lang="zh-CN" altLang="en-US"/>
        </a:p>
      </dgm:t>
    </dgm:pt>
    <dgm:pt modelId="{C6A4037E-F2EB-41A1-92A4-8FD3E606FB25}" type="sibTrans" cxnId="{0C13C72C-E4FA-450D-8864-A3C61B557DEE}">
      <dgm:prSet/>
      <dgm:spPr/>
      <dgm:t>
        <a:bodyPr/>
        <a:lstStyle/>
        <a:p>
          <a:endParaRPr lang="zh-CN" altLang="en-US"/>
        </a:p>
      </dgm:t>
    </dgm:pt>
    <dgm:pt modelId="{84C9EFA6-79C5-4A8B-9F66-0FF5254FA429}">
      <dgm:prSet phldrT="[文本]" custT="1"/>
      <dgm:spPr>
        <a:solidFill>
          <a:schemeClr val="accent2">
            <a:lumMod val="75000"/>
          </a:schemeClr>
        </a:solidFill>
      </dgm:spPr>
      <dgm:t>
        <a:bodyPr/>
        <a:lstStyle/>
        <a:p>
          <a:r>
            <a:rPr lang="zh-CN" altLang="en-US" sz="1800" dirty="0"/>
            <a:t>团队协作方便</a:t>
          </a:r>
        </a:p>
      </dgm:t>
    </dgm:pt>
    <dgm:pt modelId="{76A2BBA3-D085-43C5-82B2-BF52FD8E36D2}" type="parTrans" cxnId="{9BDD6F1C-F95A-4F30-B10A-3BD3E0905FE4}">
      <dgm:prSet/>
      <dgm:spPr/>
      <dgm:t>
        <a:bodyPr/>
        <a:lstStyle/>
        <a:p>
          <a:endParaRPr lang="zh-CN" altLang="en-US"/>
        </a:p>
      </dgm:t>
    </dgm:pt>
    <dgm:pt modelId="{3358A2F1-CF29-455B-B960-1E230364BB8E}" type="sibTrans" cxnId="{9BDD6F1C-F95A-4F30-B10A-3BD3E0905FE4}">
      <dgm:prSet/>
      <dgm:spPr/>
      <dgm:t>
        <a:bodyPr/>
        <a:lstStyle/>
        <a:p>
          <a:endParaRPr lang="zh-CN" altLang="en-US"/>
        </a:p>
      </dgm:t>
    </dgm:pt>
    <dgm:pt modelId="{CAAFE22F-2232-4E42-AF25-A9D393442063}">
      <dgm:prSet phldrT="[文本]" custT="1"/>
      <dgm:spPr>
        <a:solidFill>
          <a:schemeClr val="accent6">
            <a:lumMod val="60000"/>
            <a:lumOff val="40000"/>
          </a:schemeClr>
        </a:solidFill>
      </dgm:spPr>
      <dgm:t>
        <a:bodyPr/>
        <a:lstStyle/>
        <a:p>
          <a:r>
            <a:rPr lang="zh-CN" altLang="en-US" sz="1800" dirty="0"/>
            <a:t>开发效率高</a:t>
          </a:r>
        </a:p>
      </dgm:t>
    </dgm:pt>
    <dgm:pt modelId="{B72F498C-DA1A-4C83-BC84-967D958B089D}" type="parTrans" cxnId="{3E7CFB6D-75E2-486F-8984-639CB587C279}">
      <dgm:prSet/>
      <dgm:spPr/>
      <dgm:t>
        <a:bodyPr/>
        <a:lstStyle/>
        <a:p>
          <a:endParaRPr lang="zh-CN" altLang="en-US"/>
        </a:p>
      </dgm:t>
    </dgm:pt>
    <dgm:pt modelId="{A8828707-0C4E-45D5-8C7B-62473E3B8B00}" type="sibTrans" cxnId="{3E7CFB6D-75E2-486F-8984-639CB587C279}">
      <dgm:prSet/>
      <dgm:spPr/>
      <dgm:t>
        <a:bodyPr/>
        <a:lstStyle/>
        <a:p>
          <a:endParaRPr lang="zh-CN" altLang="en-US"/>
        </a:p>
      </dgm:t>
    </dgm:pt>
    <dgm:pt modelId="{A64EC97C-E1F6-47E6-B6F3-EB627C5FD278}">
      <dgm:prSet phldrT="[文本]" custT="1"/>
      <dgm:spPr>
        <a:solidFill>
          <a:schemeClr val="accent3">
            <a:lumMod val="75000"/>
          </a:schemeClr>
        </a:solidFill>
      </dgm:spPr>
      <dgm:t>
        <a:bodyPr/>
        <a:lstStyle/>
        <a:p>
          <a:r>
            <a:rPr lang="zh-CN" altLang="en-US" sz="1800" dirty="0"/>
            <a:t>优势</a:t>
          </a:r>
        </a:p>
      </dgm:t>
    </dgm:pt>
    <dgm:pt modelId="{40B35BE4-53E0-47C8-A44F-66DA4751D3F8}" type="sibTrans" cxnId="{C9242F8E-0F08-4175-8427-7EEBC25181BD}">
      <dgm:prSet/>
      <dgm:spPr/>
      <dgm:t>
        <a:bodyPr/>
        <a:lstStyle/>
        <a:p>
          <a:endParaRPr lang="zh-CN" altLang="en-US"/>
        </a:p>
      </dgm:t>
    </dgm:pt>
    <dgm:pt modelId="{8CC4FC1F-44D2-4A81-935A-90E0E3723A9B}" type="parTrans" cxnId="{C9242F8E-0F08-4175-8427-7EEBC25181BD}">
      <dgm:prSet/>
      <dgm:spPr/>
      <dgm:t>
        <a:bodyPr/>
        <a:lstStyle/>
        <a:p>
          <a:endParaRPr lang="zh-CN" altLang="en-US"/>
        </a:p>
      </dgm:t>
    </dgm:pt>
    <dgm:pt modelId="{60B9FCC5-E354-45F5-A56C-6C5BE01A833F}" type="pres">
      <dgm:prSet presAssocID="{2FA7706D-469A-4FA0-BF0D-6BC93FEBAA3B}" presName="Name0" presStyleCnt="0">
        <dgm:presLayoutVars>
          <dgm:chMax val="1"/>
          <dgm:dir/>
          <dgm:animLvl val="ctr"/>
          <dgm:resizeHandles val="exact"/>
        </dgm:presLayoutVars>
      </dgm:prSet>
      <dgm:spPr/>
    </dgm:pt>
    <dgm:pt modelId="{2BE37C4A-5ABA-4B07-9077-828F82F56A22}" type="pres">
      <dgm:prSet presAssocID="{A64EC97C-E1F6-47E6-B6F3-EB627C5FD278}" presName="centerShape" presStyleLbl="node0" presStyleIdx="0" presStyleCnt="1" custScaleY="80884"/>
      <dgm:spPr/>
    </dgm:pt>
    <dgm:pt modelId="{2E4F6D47-BF3B-4CEF-AB3F-932B306AFABA}" type="pres">
      <dgm:prSet presAssocID="{0DFF4108-CA36-417C-97BA-924745BDDD57}" presName="parTrans" presStyleLbl="sibTrans2D1" presStyleIdx="0" presStyleCnt="4"/>
      <dgm:spPr/>
    </dgm:pt>
    <dgm:pt modelId="{65D66468-F238-4AF4-A701-3E68E7FD46E8}" type="pres">
      <dgm:prSet presAssocID="{0DFF4108-CA36-417C-97BA-924745BDDD57}" presName="connectorText" presStyleLbl="sibTrans2D1" presStyleIdx="0" presStyleCnt="4"/>
      <dgm:spPr/>
    </dgm:pt>
    <dgm:pt modelId="{834DEE5D-525C-433C-8671-FD99809F591E}" type="pres">
      <dgm:prSet presAssocID="{C1BEC54C-377E-4734-8AD8-3C738CE4BDEC}" presName="node" presStyleLbl="node1" presStyleIdx="0" presStyleCnt="4" custScaleX="130332" custScaleY="68502" custRadScaleRad="92904" custRadScaleInc="-2784">
        <dgm:presLayoutVars>
          <dgm:bulletEnabled val="1"/>
        </dgm:presLayoutVars>
      </dgm:prSet>
      <dgm:spPr/>
    </dgm:pt>
    <dgm:pt modelId="{F5ADFBE6-79D9-492C-A2BD-64B19DB3ECDF}" type="pres">
      <dgm:prSet presAssocID="{9274C38A-4510-4640-83FA-9957AD79A806}" presName="parTrans" presStyleLbl="sibTrans2D1" presStyleIdx="1" presStyleCnt="4" custScaleX="143723"/>
      <dgm:spPr/>
    </dgm:pt>
    <dgm:pt modelId="{6F8B7ED3-4E86-4D47-AE90-2B735B4CDC03}" type="pres">
      <dgm:prSet presAssocID="{9274C38A-4510-4640-83FA-9957AD79A806}" presName="connectorText" presStyleLbl="sibTrans2D1" presStyleIdx="1" presStyleCnt="4"/>
      <dgm:spPr/>
    </dgm:pt>
    <dgm:pt modelId="{6167B347-A096-4B3C-84E1-574E2B72FCBC}" type="pres">
      <dgm:prSet presAssocID="{849B972B-0624-4DF9-A1C4-CFE274D81A56}" presName="node" presStyleLbl="node1" presStyleIdx="1" presStyleCnt="4" custScaleX="135423" custScaleY="66766" custRadScaleRad="110980" custRadScaleInc="859">
        <dgm:presLayoutVars>
          <dgm:bulletEnabled val="1"/>
        </dgm:presLayoutVars>
      </dgm:prSet>
      <dgm:spPr/>
    </dgm:pt>
    <dgm:pt modelId="{E13826E3-A44F-4044-8CA9-E65727C96C8A}" type="pres">
      <dgm:prSet presAssocID="{76A2BBA3-D085-43C5-82B2-BF52FD8E36D2}" presName="parTrans" presStyleLbl="sibTrans2D1" presStyleIdx="2" presStyleCnt="4"/>
      <dgm:spPr/>
    </dgm:pt>
    <dgm:pt modelId="{89286870-5BB8-41D9-BED8-3E053815BB8B}" type="pres">
      <dgm:prSet presAssocID="{76A2BBA3-D085-43C5-82B2-BF52FD8E36D2}" presName="connectorText" presStyleLbl="sibTrans2D1" presStyleIdx="2" presStyleCnt="4"/>
      <dgm:spPr/>
    </dgm:pt>
    <dgm:pt modelId="{14FC010F-BB13-410B-958B-095F75635065}" type="pres">
      <dgm:prSet presAssocID="{84C9EFA6-79C5-4A8B-9F66-0FF5254FA429}" presName="node" presStyleLbl="node1" presStyleIdx="2" presStyleCnt="4" custScaleX="148339" custScaleY="65060">
        <dgm:presLayoutVars>
          <dgm:bulletEnabled val="1"/>
        </dgm:presLayoutVars>
      </dgm:prSet>
      <dgm:spPr/>
    </dgm:pt>
    <dgm:pt modelId="{688F9012-4148-4EDD-A4A4-910E62BFB25A}" type="pres">
      <dgm:prSet presAssocID="{B72F498C-DA1A-4C83-BC84-967D958B089D}" presName="parTrans" presStyleLbl="sibTrans2D1" presStyleIdx="3" presStyleCnt="4"/>
      <dgm:spPr/>
    </dgm:pt>
    <dgm:pt modelId="{930878FF-BE2A-41CD-B5E2-FFF46746E501}" type="pres">
      <dgm:prSet presAssocID="{B72F498C-DA1A-4C83-BC84-967D958B089D}" presName="connectorText" presStyleLbl="sibTrans2D1" presStyleIdx="3" presStyleCnt="4"/>
      <dgm:spPr/>
    </dgm:pt>
    <dgm:pt modelId="{6750B6F5-78D9-44E2-8B99-2B4AA7D047E8}" type="pres">
      <dgm:prSet presAssocID="{CAAFE22F-2232-4E42-AF25-A9D393442063}" presName="node" presStyleLbl="node1" presStyleIdx="3" presStyleCnt="4" custScaleX="139267" custScaleY="65838" custRadScaleRad="120430" custRadScaleInc="-90">
        <dgm:presLayoutVars>
          <dgm:bulletEnabled val="1"/>
        </dgm:presLayoutVars>
      </dgm:prSet>
      <dgm:spPr/>
    </dgm:pt>
  </dgm:ptLst>
  <dgm:cxnLst>
    <dgm:cxn modelId="{07A5E407-FED7-4D3F-B053-7638E283CADB}" type="presOf" srcId="{0DFF4108-CA36-417C-97BA-924745BDDD57}" destId="{2E4F6D47-BF3B-4CEF-AB3F-932B306AFABA}" srcOrd="0" destOrd="0" presId="urn:microsoft.com/office/officeart/2005/8/layout/radial5"/>
    <dgm:cxn modelId="{9BDD6F1C-F95A-4F30-B10A-3BD3E0905FE4}" srcId="{A64EC97C-E1F6-47E6-B6F3-EB627C5FD278}" destId="{84C9EFA6-79C5-4A8B-9F66-0FF5254FA429}" srcOrd="2" destOrd="0" parTransId="{76A2BBA3-D085-43C5-82B2-BF52FD8E36D2}" sibTransId="{3358A2F1-CF29-455B-B960-1E230364BB8E}"/>
    <dgm:cxn modelId="{29D6A621-002A-4FC5-826C-155B3216C338}" type="presOf" srcId="{0DFF4108-CA36-417C-97BA-924745BDDD57}" destId="{65D66468-F238-4AF4-A701-3E68E7FD46E8}" srcOrd="1" destOrd="0" presId="urn:microsoft.com/office/officeart/2005/8/layout/radial5"/>
    <dgm:cxn modelId="{916B6623-C500-4C18-8008-B51E79B9AD04}" type="presOf" srcId="{B72F498C-DA1A-4C83-BC84-967D958B089D}" destId="{688F9012-4148-4EDD-A4A4-910E62BFB25A}" srcOrd="0" destOrd="0" presId="urn:microsoft.com/office/officeart/2005/8/layout/radial5"/>
    <dgm:cxn modelId="{0C13C72C-E4FA-450D-8864-A3C61B557DEE}" srcId="{A64EC97C-E1F6-47E6-B6F3-EB627C5FD278}" destId="{849B972B-0624-4DF9-A1C4-CFE274D81A56}" srcOrd="1" destOrd="0" parTransId="{9274C38A-4510-4640-83FA-9957AD79A806}" sibTransId="{C6A4037E-F2EB-41A1-92A4-8FD3E606FB25}"/>
    <dgm:cxn modelId="{E5D3A55B-8065-4065-BFB4-05FD6EFAA98F}" type="presOf" srcId="{84C9EFA6-79C5-4A8B-9F66-0FF5254FA429}" destId="{14FC010F-BB13-410B-958B-095F75635065}" srcOrd="0" destOrd="0" presId="urn:microsoft.com/office/officeart/2005/8/layout/radial5"/>
    <dgm:cxn modelId="{B711F241-0D6B-42BC-971B-84D6463DB229}" type="presOf" srcId="{9274C38A-4510-4640-83FA-9957AD79A806}" destId="{6F8B7ED3-4E86-4D47-AE90-2B735B4CDC03}" srcOrd="1" destOrd="0" presId="urn:microsoft.com/office/officeart/2005/8/layout/radial5"/>
    <dgm:cxn modelId="{28D39C4D-8034-427C-B564-5E767632FF23}" type="presOf" srcId="{9274C38A-4510-4640-83FA-9957AD79A806}" destId="{F5ADFBE6-79D9-492C-A2BD-64B19DB3ECDF}" srcOrd="0" destOrd="0" presId="urn:microsoft.com/office/officeart/2005/8/layout/radial5"/>
    <dgm:cxn modelId="{3E7CFB6D-75E2-486F-8984-639CB587C279}" srcId="{A64EC97C-E1F6-47E6-B6F3-EB627C5FD278}" destId="{CAAFE22F-2232-4E42-AF25-A9D393442063}" srcOrd="3" destOrd="0" parTransId="{B72F498C-DA1A-4C83-BC84-967D958B089D}" sibTransId="{A8828707-0C4E-45D5-8C7B-62473E3B8B00}"/>
    <dgm:cxn modelId="{888B5C6F-01F5-45CC-975C-282F711EB927}" type="presOf" srcId="{849B972B-0624-4DF9-A1C4-CFE274D81A56}" destId="{6167B347-A096-4B3C-84E1-574E2B72FCBC}" srcOrd="0" destOrd="0" presId="urn:microsoft.com/office/officeart/2005/8/layout/radial5"/>
    <dgm:cxn modelId="{4FB4BA59-7A3B-49AD-ADA0-85C65427DC3A}" type="presOf" srcId="{B72F498C-DA1A-4C83-BC84-967D958B089D}" destId="{930878FF-BE2A-41CD-B5E2-FFF46746E501}" srcOrd="1" destOrd="0" presId="urn:microsoft.com/office/officeart/2005/8/layout/radial5"/>
    <dgm:cxn modelId="{C9242F8E-0F08-4175-8427-7EEBC25181BD}" srcId="{2FA7706D-469A-4FA0-BF0D-6BC93FEBAA3B}" destId="{A64EC97C-E1F6-47E6-B6F3-EB627C5FD278}" srcOrd="0" destOrd="0" parTransId="{8CC4FC1F-44D2-4A81-935A-90E0E3723A9B}" sibTransId="{40B35BE4-53E0-47C8-A44F-66DA4751D3F8}"/>
    <dgm:cxn modelId="{0635869A-11C6-4053-BEC5-2BE36D7A8EF5}" type="presOf" srcId="{CAAFE22F-2232-4E42-AF25-A9D393442063}" destId="{6750B6F5-78D9-44E2-8B99-2B4AA7D047E8}" srcOrd="0" destOrd="0" presId="urn:microsoft.com/office/officeart/2005/8/layout/radial5"/>
    <dgm:cxn modelId="{4578DB9D-E043-47ED-9976-B79C761B46C1}" type="presOf" srcId="{76A2BBA3-D085-43C5-82B2-BF52FD8E36D2}" destId="{89286870-5BB8-41D9-BED8-3E053815BB8B}" srcOrd="1" destOrd="0" presId="urn:microsoft.com/office/officeart/2005/8/layout/radial5"/>
    <dgm:cxn modelId="{645975B7-8AC1-46B7-9195-24BA7234A4BD}" srcId="{A64EC97C-E1F6-47E6-B6F3-EB627C5FD278}" destId="{C1BEC54C-377E-4734-8AD8-3C738CE4BDEC}" srcOrd="0" destOrd="0" parTransId="{0DFF4108-CA36-417C-97BA-924745BDDD57}" sibTransId="{DD161D3B-3C4B-4052-B888-1A0ABE97A862}"/>
    <dgm:cxn modelId="{504CF4EC-A322-474B-A3A5-1C6CA4CC90E1}" type="presOf" srcId="{A64EC97C-E1F6-47E6-B6F3-EB627C5FD278}" destId="{2BE37C4A-5ABA-4B07-9077-828F82F56A22}" srcOrd="0" destOrd="0" presId="urn:microsoft.com/office/officeart/2005/8/layout/radial5"/>
    <dgm:cxn modelId="{9D7AEEED-0821-427E-ADE9-961B7B06126F}" type="presOf" srcId="{76A2BBA3-D085-43C5-82B2-BF52FD8E36D2}" destId="{E13826E3-A44F-4044-8CA9-E65727C96C8A}" srcOrd="0" destOrd="0" presId="urn:microsoft.com/office/officeart/2005/8/layout/radial5"/>
    <dgm:cxn modelId="{0817E8F7-CC2F-407A-AA84-96DBC79DB4E3}" type="presOf" srcId="{2FA7706D-469A-4FA0-BF0D-6BC93FEBAA3B}" destId="{60B9FCC5-E354-45F5-A56C-6C5BE01A833F}" srcOrd="0" destOrd="0" presId="urn:microsoft.com/office/officeart/2005/8/layout/radial5"/>
    <dgm:cxn modelId="{AD0119FB-791B-409D-89DA-2727172BAA1E}" type="presOf" srcId="{C1BEC54C-377E-4734-8AD8-3C738CE4BDEC}" destId="{834DEE5D-525C-433C-8671-FD99809F591E}" srcOrd="0" destOrd="0" presId="urn:microsoft.com/office/officeart/2005/8/layout/radial5"/>
    <dgm:cxn modelId="{CCD139AD-96DA-40E2-A091-F8F9C0429E24}" type="presParOf" srcId="{60B9FCC5-E354-45F5-A56C-6C5BE01A833F}" destId="{2BE37C4A-5ABA-4B07-9077-828F82F56A22}" srcOrd="0" destOrd="0" presId="urn:microsoft.com/office/officeart/2005/8/layout/radial5"/>
    <dgm:cxn modelId="{A0231F14-2056-4B4B-ABD1-919D0BB6F30A}" type="presParOf" srcId="{60B9FCC5-E354-45F5-A56C-6C5BE01A833F}" destId="{2E4F6D47-BF3B-4CEF-AB3F-932B306AFABA}" srcOrd="1" destOrd="0" presId="urn:microsoft.com/office/officeart/2005/8/layout/radial5"/>
    <dgm:cxn modelId="{56A7D5DB-05A7-4DF3-A77B-32174E63372E}" type="presParOf" srcId="{2E4F6D47-BF3B-4CEF-AB3F-932B306AFABA}" destId="{65D66468-F238-4AF4-A701-3E68E7FD46E8}" srcOrd="0" destOrd="0" presId="urn:microsoft.com/office/officeart/2005/8/layout/radial5"/>
    <dgm:cxn modelId="{28054690-510D-45C1-9CAB-0C005BCE1709}" type="presParOf" srcId="{60B9FCC5-E354-45F5-A56C-6C5BE01A833F}" destId="{834DEE5D-525C-433C-8671-FD99809F591E}" srcOrd="2" destOrd="0" presId="urn:microsoft.com/office/officeart/2005/8/layout/radial5"/>
    <dgm:cxn modelId="{764E40BF-1A8D-4FA6-909B-6EDCB62D45E5}" type="presParOf" srcId="{60B9FCC5-E354-45F5-A56C-6C5BE01A833F}" destId="{F5ADFBE6-79D9-492C-A2BD-64B19DB3ECDF}" srcOrd="3" destOrd="0" presId="urn:microsoft.com/office/officeart/2005/8/layout/radial5"/>
    <dgm:cxn modelId="{910AED91-D6E0-4AE1-94DA-A93E7ECF7793}" type="presParOf" srcId="{F5ADFBE6-79D9-492C-A2BD-64B19DB3ECDF}" destId="{6F8B7ED3-4E86-4D47-AE90-2B735B4CDC03}" srcOrd="0" destOrd="0" presId="urn:microsoft.com/office/officeart/2005/8/layout/radial5"/>
    <dgm:cxn modelId="{A0073FC9-8918-4A4F-8089-608A5C81F53B}" type="presParOf" srcId="{60B9FCC5-E354-45F5-A56C-6C5BE01A833F}" destId="{6167B347-A096-4B3C-84E1-574E2B72FCBC}" srcOrd="4" destOrd="0" presId="urn:microsoft.com/office/officeart/2005/8/layout/radial5"/>
    <dgm:cxn modelId="{DE508548-DAF9-4E9C-859B-D14B19214CF2}" type="presParOf" srcId="{60B9FCC5-E354-45F5-A56C-6C5BE01A833F}" destId="{E13826E3-A44F-4044-8CA9-E65727C96C8A}" srcOrd="5" destOrd="0" presId="urn:microsoft.com/office/officeart/2005/8/layout/radial5"/>
    <dgm:cxn modelId="{78FA562C-2261-41F7-9F06-FD63EA4C97D8}" type="presParOf" srcId="{E13826E3-A44F-4044-8CA9-E65727C96C8A}" destId="{89286870-5BB8-41D9-BED8-3E053815BB8B}" srcOrd="0" destOrd="0" presId="urn:microsoft.com/office/officeart/2005/8/layout/radial5"/>
    <dgm:cxn modelId="{51D40AF0-096D-4725-9241-EB9A15C8215C}" type="presParOf" srcId="{60B9FCC5-E354-45F5-A56C-6C5BE01A833F}" destId="{14FC010F-BB13-410B-958B-095F75635065}" srcOrd="6" destOrd="0" presId="urn:microsoft.com/office/officeart/2005/8/layout/radial5"/>
    <dgm:cxn modelId="{F3A4B43D-FA24-4874-A107-8FDC5363BBC8}" type="presParOf" srcId="{60B9FCC5-E354-45F5-A56C-6C5BE01A833F}" destId="{688F9012-4148-4EDD-A4A4-910E62BFB25A}" srcOrd="7" destOrd="0" presId="urn:microsoft.com/office/officeart/2005/8/layout/radial5"/>
    <dgm:cxn modelId="{998EF29D-F699-4E2F-9DE2-BD2B477DED04}" type="presParOf" srcId="{688F9012-4148-4EDD-A4A4-910E62BFB25A}" destId="{930878FF-BE2A-41CD-B5E2-FFF46746E501}" srcOrd="0" destOrd="0" presId="urn:microsoft.com/office/officeart/2005/8/layout/radial5"/>
    <dgm:cxn modelId="{199CCA20-6DB1-4C08-A20D-3F261CC8816A}" type="presParOf" srcId="{60B9FCC5-E354-45F5-A56C-6C5BE01A833F}" destId="{6750B6F5-78D9-44E2-8B99-2B4AA7D047E8}"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E6355-900E-4670-A988-DBF55690B668}">
      <dsp:nvSpPr>
        <dsp:cNvPr id="0" name=""/>
        <dsp:cNvSpPr/>
      </dsp:nvSpPr>
      <dsp:spPr>
        <a:xfrm>
          <a:off x="7141" y="2068238"/>
          <a:ext cx="2134631" cy="1280778"/>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原理</a:t>
          </a:r>
        </a:p>
      </dsp:txBody>
      <dsp:txXfrm>
        <a:off x="44654" y="2105751"/>
        <a:ext cx="2059605" cy="1205752"/>
      </dsp:txXfrm>
    </dsp:sp>
    <dsp:sp modelId="{1102DC9D-4593-4BA4-BF30-B66E2F7384DA}">
      <dsp:nvSpPr>
        <dsp:cNvPr id="0" name=""/>
        <dsp:cNvSpPr/>
      </dsp:nvSpPr>
      <dsp:spPr>
        <a:xfrm>
          <a:off x="2355236" y="2443933"/>
          <a:ext cx="452541" cy="529388"/>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zh-CN" altLang="en-US" sz="2200" kern="1200"/>
        </a:p>
      </dsp:txBody>
      <dsp:txXfrm>
        <a:off x="2355236" y="2549811"/>
        <a:ext cx="316779" cy="317632"/>
      </dsp:txXfrm>
    </dsp:sp>
    <dsp:sp modelId="{5A5CE767-8768-4C93-BB55-080C45A5EC7D}">
      <dsp:nvSpPr>
        <dsp:cNvPr id="0" name=""/>
        <dsp:cNvSpPr/>
      </dsp:nvSpPr>
      <dsp:spPr>
        <a:xfrm>
          <a:off x="2995625" y="2068238"/>
          <a:ext cx="2134631" cy="1280778"/>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使用方法</a:t>
          </a:r>
        </a:p>
      </dsp:txBody>
      <dsp:txXfrm>
        <a:off x="3033138" y="2105751"/>
        <a:ext cx="2059605" cy="1205752"/>
      </dsp:txXfrm>
    </dsp:sp>
    <dsp:sp modelId="{91497DF1-1293-43C9-B5FD-D6005D68E97E}">
      <dsp:nvSpPr>
        <dsp:cNvPr id="0" name=""/>
        <dsp:cNvSpPr/>
      </dsp:nvSpPr>
      <dsp:spPr>
        <a:xfrm>
          <a:off x="5343720" y="2443933"/>
          <a:ext cx="452541" cy="529388"/>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zh-CN" altLang="en-US" sz="2200" kern="1200"/>
        </a:p>
      </dsp:txBody>
      <dsp:txXfrm>
        <a:off x="5343720" y="2549811"/>
        <a:ext cx="316779" cy="317632"/>
      </dsp:txXfrm>
    </dsp:sp>
    <dsp:sp modelId="{912AD296-69B3-41DC-B9E6-79D1100F903D}">
      <dsp:nvSpPr>
        <dsp:cNvPr id="0" name=""/>
        <dsp:cNvSpPr/>
      </dsp:nvSpPr>
      <dsp:spPr>
        <a:xfrm>
          <a:off x="5984109" y="2068238"/>
          <a:ext cx="2134631" cy="1280778"/>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实际项目</a:t>
          </a:r>
        </a:p>
      </dsp:txBody>
      <dsp:txXfrm>
        <a:off x="6021622" y="2105751"/>
        <a:ext cx="2059605" cy="12057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37C4A-5ABA-4B07-9077-828F82F56A22}">
      <dsp:nvSpPr>
        <dsp:cNvPr id="0" name=""/>
        <dsp:cNvSpPr/>
      </dsp:nvSpPr>
      <dsp:spPr>
        <a:xfrm>
          <a:off x="3364425" y="2144825"/>
          <a:ext cx="1424410" cy="1152119"/>
        </a:xfrm>
        <a:prstGeom prst="ellipse">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优势</a:t>
          </a:r>
        </a:p>
      </dsp:txBody>
      <dsp:txXfrm>
        <a:off x="3573025" y="2313549"/>
        <a:ext cx="1007210" cy="814671"/>
      </dsp:txXfrm>
    </dsp:sp>
    <dsp:sp modelId="{2E4F6D47-BF3B-4CEF-AB3F-932B306AFABA}">
      <dsp:nvSpPr>
        <dsp:cNvPr id="0" name=""/>
        <dsp:cNvSpPr/>
      </dsp:nvSpPr>
      <dsp:spPr>
        <a:xfrm rot="16124832">
          <a:off x="3846882" y="1520719"/>
          <a:ext cx="417593" cy="484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rot="10800000">
        <a:off x="3910891" y="1680203"/>
        <a:ext cx="292315" cy="290579"/>
      </dsp:txXfrm>
    </dsp:sp>
    <dsp:sp modelId="{834DEE5D-525C-433C-8671-FD99809F591E}">
      <dsp:nvSpPr>
        <dsp:cNvPr id="0" name=""/>
        <dsp:cNvSpPr/>
      </dsp:nvSpPr>
      <dsp:spPr>
        <a:xfrm>
          <a:off x="3107907" y="381474"/>
          <a:ext cx="1856462" cy="97574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安全性</a:t>
          </a:r>
        </a:p>
      </dsp:txBody>
      <dsp:txXfrm>
        <a:off x="3379780" y="524369"/>
        <a:ext cx="1312716" cy="689959"/>
      </dsp:txXfrm>
    </dsp:sp>
    <dsp:sp modelId="{F5ADFBE6-79D9-492C-A2BD-64B19DB3ECDF}">
      <dsp:nvSpPr>
        <dsp:cNvPr id="0" name=""/>
        <dsp:cNvSpPr/>
      </dsp:nvSpPr>
      <dsp:spPr>
        <a:xfrm rot="23193">
          <a:off x="4844588" y="2485292"/>
          <a:ext cx="408055" cy="484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4844589" y="2581739"/>
        <a:ext cx="285639" cy="290579"/>
      </dsp:txXfrm>
    </dsp:sp>
    <dsp:sp modelId="{6167B347-A096-4B3C-84E1-574E2B72FCBC}">
      <dsp:nvSpPr>
        <dsp:cNvPr id="0" name=""/>
        <dsp:cNvSpPr/>
      </dsp:nvSpPr>
      <dsp:spPr>
        <a:xfrm>
          <a:off x="5324402" y="2260299"/>
          <a:ext cx="1928978" cy="951021"/>
        </a:xfrm>
        <a:prstGeom prst="ellipse">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操作本地化</a:t>
          </a:r>
        </a:p>
      </dsp:txBody>
      <dsp:txXfrm>
        <a:off x="5606894" y="2399573"/>
        <a:ext cx="1363994" cy="672473"/>
      </dsp:txXfrm>
    </dsp:sp>
    <dsp:sp modelId="{E13826E3-A44F-4044-8CA9-E65727C96C8A}">
      <dsp:nvSpPr>
        <dsp:cNvPr id="0" name=""/>
        <dsp:cNvSpPr/>
      </dsp:nvSpPr>
      <dsp:spPr>
        <a:xfrm rot="5400000">
          <a:off x="3823816" y="3517491"/>
          <a:ext cx="505626" cy="484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a:off x="3896461" y="3541706"/>
        <a:ext cx="360336" cy="290579"/>
      </dsp:txXfrm>
    </dsp:sp>
    <dsp:sp modelId="{14FC010F-BB13-410B-958B-095F75635065}">
      <dsp:nvSpPr>
        <dsp:cNvPr id="0" name=""/>
        <dsp:cNvSpPr/>
      </dsp:nvSpPr>
      <dsp:spPr>
        <a:xfrm>
          <a:off x="3020152" y="4250957"/>
          <a:ext cx="2112955" cy="926721"/>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团队协作方便</a:t>
          </a:r>
        </a:p>
      </dsp:txBody>
      <dsp:txXfrm>
        <a:off x="3329587" y="4386672"/>
        <a:ext cx="1494085" cy="655291"/>
      </dsp:txXfrm>
    </dsp:sp>
    <dsp:sp modelId="{688F9012-4148-4EDD-A4A4-910E62BFB25A}">
      <dsp:nvSpPr>
        <dsp:cNvPr id="0" name=""/>
        <dsp:cNvSpPr/>
      </dsp:nvSpPr>
      <dsp:spPr>
        <a:xfrm rot="10797570">
          <a:off x="2841960" y="2479477"/>
          <a:ext cx="369208" cy="4842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rot="10800000">
        <a:off x="2952722" y="2576298"/>
        <a:ext cx="258446" cy="290579"/>
      </dsp:txXfrm>
    </dsp:sp>
    <dsp:sp modelId="{6750B6F5-78D9-44E2-8B99-2B4AA7D047E8}">
      <dsp:nvSpPr>
        <dsp:cNvPr id="0" name=""/>
        <dsp:cNvSpPr/>
      </dsp:nvSpPr>
      <dsp:spPr>
        <a:xfrm>
          <a:off x="684072" y="2253680"/>
          <a:ext cx="1983733" cy="937803"/>
        </a:xfrm>
        <a:prstGeom prst="ellips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开发效率高</a:t>
          </a:r>
        </a:p>
      </dsp:txBody>
      <dsp:txXfrm>
        <a:off x="974583" y="2391018"/>
        <a:ext cx="1402711" cy="66312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7178B13D-69C5-48FF-B4BC-F91E5DF1D623}" type="datetime1">
              <a:rPr lang="zh-CN" altLang="en-US" smtClean="0">
                <a:solidFill>
                  <a:schemeClr val="tx2"/>
                </a:solidFill>
                <a:latin typeface="微软雅黑" panose="020B0503020204020204" pitchFamily="34" charset="-122"/>
                <a:ea typeface="微软雅黑" panose="020B0503020204020204" pitchFamily="34" charset="-122"/>
              </a:rPr>
              <a:pPr algn="r" rtl="0"/>
              <a:t>2019/2/15</a:t>
            </a:fld>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CFD77566-CD65-4859-9FA1-43956DC85B8C}" type="slidenum">
              <a:rPr lang="en-US" altLang="zh-CN" smtClean="0">
                <a:solidFill>
                  <a:schemeClr val="tx2"/>
                </a:solidFill>
                <a:latin typeface="微软雅黑" panose="020B0503020204020204" pitchFamily="34" charset="-122"/>
                <a:ea typeface="微软雅黑" panose="020B0503020204020204" pitchFamily="34" charset="-122"/>
              </a:rPr>
              <a:pPr algn="r" rtl="0"/>
              <a:t>‹#›</a:t>
            </a:fld>
            <a:endParaRPr lang="zh-CN" altLang="en-US"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solidFill>
                  <a:schemeClr val="tx2"/>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solidFill>
                  <a:schemeClr val="tx2"/>
                </a:solidFill>
                <a:latin typeface="微软雅黑" panose="020B0503020204020204" pitchFamily="34" charset="-122"/>
                <a:ea typeface="微软雅黑" panose="020B0503020204020204" pitchFamily="34" charset="-122"/>
              </a:defRPr>
            </a:lvl1pPr>
          </a:lstStyle>
          <a:p>
            <a:fld id="{06B449BB-9F99-43EE-A1AA-ED1E313F74C2}" type="datetime1">
              <a:rPr lang="zh-CN" altLang="en-US" smtClean="0"/>
              <a:pPr/>
              <a:t>2019/2/15</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solidFill>
                  <a:schemeClr val="tx2"/>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solidFill>
                  <a:schemeClr val="tx2"/>
                </a:solidFill>
                <a:latin typeface="微软雅黑" panose="020B0503020204020204" pitchFamily="34" charset="-122"/>
                <a:ea typeface="微软雅黑" panose="020B0503020204020204" pitchFamily="34" charset="-122"/>
              </a:defRPr>
            </a:lvl1pPr>
          </a:lstStyle>
          <a:p>
            <a:fld id="{B8796F01-7154-41E0-B48B-A6921757531A}" type="slidenum">
              <a:rPr lang="en-US" altLang="zh-CN" smtClean="0"/>
              <a:pPr/>
              <a:t>‹#›</a:t>
            </a:fld>
            <a:endParaRPr lang="zh-CN" altLang="en-US" dirty="0"/>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1pPr>
    <a:lvl2pPr marL="609493"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2pPr>
    <a:lvl3pPr marL="1218987"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3pPr>
    <a:lvl4pPr marL="1828480"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4pPr>
    <a:lvl5pPr marL="2437973"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4672383" y="1498601"/>
            <a:ext cx="7008574" cy="3298825"/>
          </a:xfrm>
        </p:spPr>
        <p:txBody>
          <a:bodyPr rtlCol="0">
            <a:normAutofit/>
          </a:bodyPr>
          <a:lstStyle>
            <a:lvl1pPr algn="l" rtl="0">
              <a:lnSpc>
                <a:spcPct val="90000"/>
              </a:lnSpc>
              <a:defRPr sz="5400" cap="none"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4672383" y="4927600"/>
            <a:ext cx="7008574" cy="1244600"/>
          </a:xfrm>
        </p:spPr>
        <p:txBody>
          <a:bodyPr rtlCol="0">
            <a:normAutofit/>
          </a:bodyPr>
          <a:lstStyle>
            <a:lvl1pPr marL="0" indent="0" algn="l" rtl="0">
              <a:spcBef>
                <a:spcPts val="0"/>
              </a:spcBef>
              <a:buNone/>
              <a:defRPr sz="2800" b="0">
                <a:solidFill>
                  <a:schemeClr val="tx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zh-CN" altLang="en-US" noProof="0"/>
              <a:t>单击此处编辑母版副标题样式</a:t>
            </a:r>
            <a:endParaRPr lang="zh-CN" altLang="en-US" noProof="0" dirty="0"/>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55677D0B-F53C-4787-A85A-18D33BC3BEA1}" type="datetime1">
              <a:rPr lang="zh-CN" altLang="en-US" smtClean="0"/>
              <a:pPr/>
              <a:t>2019/2/15</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591C5AD9-787D-40FA-8A4D-16A055B9AF81}" type="slidenum">
              <a:rPr lang="en-US" altLang="zh-CN" noProof="0" smtClean="0"/>
              <a:t>‹#›</a:t>
            </a:fld>
            <a:endParaRPr lang="zh-CN" altLang="en-US" noProof="0" dirty="0"/>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852633" y="274638"/>
            <a:ext cx="1422030" cy="5897561"/>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1117309" y="274638"/>
            <a:ext cx="8532178" cy="5897561"/>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54B89B6B-C640-4814-94E3-C138F9C73EE7}" type="datetime1">
              <a:rPr lang="zh-CN" altLang="en-US" smtClean="0"/>
              <a:pPr/>
              <a:t>2019/2/15</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591C5AD9-787D-40FA-8A4D-16A055B9AF81}" type="slidenum">
              <a:rPr lang="en-US" altLang="zh-CN" noProof="0" smtClean="0"/>
              <a:t>‹#›</a:t>
            </a:fld>
            <a:endParaRPr lang="zh-CN" altLang="en-US" noProof="0" dirty="0"/>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5pPr algn="l" rtl="0">
              <a:defRPr/>
            </a:lvl5pPr>
            <a:lvl6pPr algn="l" rtl="0">
              <a:defRPr/>
            </a:lvl6pPr>
            <a:lvl7pPr algn="l" rtl="0">
              <a:defRPr baseline="0"/>
            </a:lvl7pPr>
            <a:lvl8pPr algn="l" rtl="0">
              <a:defRPr baseline="0"/>
            </a:lvl8pPr>
            <a:lvl9pPr algn="l" rtl="0">
              <a:defRPr baseline="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3D2BB3D5-B3F4-4256-B6ED-4B874E5DE258}" type="datetime1">
              <a:rPr lang="zh-CN" altLang="en-US" smtClean="0"/>
              <a:pPr/>
              <a:t>2019/2/15</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DA60BA0E-20D0-4E7C-B286-26C960A6788F}" type="slidenum">
              <a:rPr lang="en-US" altLang="zh-CN" noProof="0" smtClean="0"/>
              <a:t>‹#›</a:t>
            </a:fld>
            <a:endParaRPr lang="en-US" altLang="zh-CN" noProof="0" dirty="0"/>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12589" y="4445000"/>
            <a:ext cx="7008574" cy="1930400"/>
          </a:xfrm>
        </p:spPr>
        <p:txBody>
          <a:bodyPr rtlCol="0" anchor="t">
            <a:normAutofit/>
          </a:bodyPr>
          <a:lstStyle>
            <a:lvl1pPr algn="l" rtl="0">
              <a:defRPr sz="5400" b="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12589" y="3124200"/>
            <a:ext cx="7008574" cy="1296987"/>
          </a:xfrm>
        </p:spPr>
        <p:txBody>
          <a:bodyPr rtlCol="0" anchor="b">
            <a:normAutofit/>
          </a:bodyPr>
          <a:lstStyle>
            <a:lvl1pPr marL="0" indent="0" algn="l" rtl="0">
              <a:spcBef>
                <a:spcPts val="0"/>
              </a:spcBef>
              <a:buNone/>
              <a:defRPr sz="2800">
                <a:solidFill>
                  <a:schemeClr val="tx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zh-CN" altLang="en-US" noProof="0"/>
              <a:t>编辑母版文本样式</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11730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29755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vl1pPr>
          </a:lstStyle>
          <a:p>
            <a:fld id="{109DE028-75A5-419A-B395-C2EDFBD58642}" type="datetime1">
              <a:rPr lang="zh-CN" altLang="en-US" smtClean="0"/>
              <a:pPr/>
              <a:t>2019/2/15</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EB37DED6-D4C7-42EE-AB49-D2E39E64FDE4}" type="slidenum">
              <a:rPr lang="en-US" altLang="zh-CN" noProof="0" smtClean="0"/>
              <a:t>‹#›</a:t>
            </a:fld>
            <a:endParaRPr lang="en-US" altLang="zh-CN" noProof="0" dirty="0"/>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121372" y="1608836"/>
            <a:ext cx="4973041" cy="512064"/>
          </a:xfrm>
        </p:spPr>
        <p:txBody>
          <a:bodyPr rtlCol="0" anchor="b">
            <a:noAutofit/>
          </a:bodyPr>
          <a:lstStyle>
            <a:lvl1pPr marL="0" indent="0" algn="l" rtl="0">
              <a:spcBef>
                <a:spcPts val="0"/>
              </a:spcBef>
              <a:buNone/>
              <a:defRPr sz="2400" b="1"/>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zh-CN" altLang="en-US" noProof="0"/>
              <a:t>编辑母版文本样式</a:t>
            </a:r>
          </a:p>
        </p:txBody>
      </p:sp>
      <p:sp>
        <p:nvSpPr>
          <p:cNvPr id="4" name="内容占位符 3"/>
          <p:cNvSpPr>
            <a:spLocks noGrp="1"/>
          </p:cNvSpPr>
          <p:nvPr>
            <p:ph sz="half" idx="2"/>
          </p:nvPr>
        </p:nvSpPr>
        <p:spPr>
          <a:xfrm>
            <a:off x="1117309" y="2209800"/>
            <a:ext cx="4977104" cy="3962400"/>
          </a:xfrm>
        </p:spPr>
        <p:txBody>
          <a:bodyPr rtlCol="0">
            <a:normAutofit/>
          </a:bodyPr>
          <a:lstStyle>
            <a:lvl1pPr algn="l" rtl="0">
              <a:defRPr sz="2000"/>
            </a:lvl1pPr>
            <a:lvl2pPr algn="l" rtl="0">
              <a:defRPr sz="18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6301622" y="1608836"/>
            <a:ext cx="4973041" cy="512064"/>
          </a:xfrm>
        </p:spPr>
        <p:txBody>
          <a:bodyPr rtlCol="0" anchor="b">
            <a:noAutofit/>
          </a:bodyPr>
          <a:lstStyle>
            <a:lvl1pPr marL="0" indent="0" algn="l" rtl="0">
              <a:spcBef>
                <a:spcPts val="0"/>
              </a:spcBef>
              <a:buNone/>
              <a:defRPr sz="2400" b="1"/>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zh-CN" altLang="en-US" noProof="0"/>
              <a:t>编辑母版文本样式</a:t>
            </a:r>
          </a:p>
        </p:txBody>
      </p:sp>
      <p:sp>
        <p:nvSpPr>
          <p:cNvPr id="6" name="内容占位符 5"/>
          <p:cNvSpPr>
            <a:spLocks noGrp="1"/>
          </p:cNvSpPr>
          <p:nvPr>
            <p:ph sz="quarter" idx="4"/>
          </p:nvPr>
        </p:nvSpPr>
        <p:spPr>
          <a:xfrm>
            <a:off x="6297559" y="2209800"/>
            <a:ext cx="4977104" cy="3962400"/>
          </a:xfrm>
        </p:spPr>
        <p:txBody>
          <a:bodyPr rtlCol="0">
            <a:normAutofit/>
          </a:bodyPr>
          <a:lstStyle>
            <a:lvl1pPr algn="l" rtl="0">
              <a:defRPr sz="2000"/>
            </a:lvl1pPr>
            <a:lvl2pPr algn="l" rtl="0">
              <a:defRPr sz="18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6DB54F77-3742-4919-9EAD-96757A014E94}" type="datetime1">
              <a:rPr lang="zh-CN" altLang="en-US" smtClean="0"/>
              <a:pPr/>
              <a:t>2019/2/15</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EB37DED6-D4C7-42EE-AB49-D2E39E64FDE4}" type="slidenum">
              <a:rPr lang="en-US" altLang="zh-CN" noProof="0" smtClean="0"/>
              <a:t>‹#›</a:t>
            </a:fld>
            <a:endParaRPr lang="en-US" altLang="zh-CN" noProof="0" dirty="0"/>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9C6EB163-526A-4855-8844-4C6501B96975}" type="datetime1">
              <a:rPr lang="zh-CN" altLang="en-US" smtClean="0"/>
              <a:pPr/>
              <a:t>2019/2/15</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EB37DED6-D4C7-42EE-AB49-D2E39E64FDE4}" type="slidenum">
              <a:rPr lang="en-US" altLang="zh-CN" noProof="0" smtClean="0"/>
              <a:t>‹#›</a:t>
            </a:fld>
            <a:endParaRPr lang="zh-CN" altLang="en-US" noProof="0" dirty="0"/>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4E9B638C-251D-44EC-B8B2-08EC45208A21}" type="datetime1">
              <a:rPr lang="zh-CN" altLang="en-US" smtClean="0"/>
              <a:pPr/>
              <a:t>2019/2/15</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EB37DED6-D4C7-42EE-AB49-D2E39E64FDE4}" type="slidenum">
              <a:rPr lang="en-US" altLang="zh-CN" noProof="0" smtClean="0"/>
              <a:t>‹#›</a:t>
            </a:fld>
            <a:endParaRPr lang="zh-CN" altLang="en-US" noProof="0" dirty="0"/>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带题注的内容">
    <p:spTree>
      <p:nvGrpSpPr>
        <p:cNvPr id="1" name=""/>
        <p:cNvGrpSpPr/>
        <p:nvPr/>
      </p:nvGrpSpPr>
      <p:grpSpPr>
        <a:xfrm>
          <a:off x="0" y="0"/>
          <a:ext cx="0" cy="0"/>
          <a:chOff x="0" y="0"/>
          <a:chExt cx="0" cy="0"/>
        </a:xfrm>
      </p:grpSpPr>
      <p:sp>
        <p:nvSpPr>
          <p:cNvPr id="8" name="矩形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304721" y="1701800"/>
            <a:ext cx="3351927" cy="2844800"/>
          </a:xfrm>
        </p:spPr>
        <p:txBody>
          <a:bodyPr rtlCol="0" anchor="b">
            <a:normAutofit/>
          </a:bodyPr>
          <a:lstStyle>
            <a:lvl1pPr algn="l" rtl="0">
              <a:defRPr sz="2000" b="1">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469236" y="482600"/>
            <a:ext cx="6805427" cy="5892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800">
                <a:latin typeface="微软雅黑" panose="020B0503020204020204" pitchFamily="34" charset="-122"/>
                <a:ea typeface="微软雅黑" panose="020B0503020204020204" pitchFamily="34" charset="-122"/>
              </a:defRPr>
            </a:lvl4pPr>
            <a:lvl5pPr algn="l" rtl="0">
              <a:defRPr sz="1800">
                <a:latin typeface="微软雅黑" panose="020B0503020204020204" pitchFamily="34" charset="-122"/>
                <a:ea typeface="微软雅黑" panose="020B0503020204020204" pitchFamily="34" charset="-122"/>
              </a:defRPr>
            </a:lvl5pPr>
            <a:lvl6pPr algn="l" rtl="0">
              <a:defRPr sz="1800"/>
            </a:lvl6pPr>
            <a:lvl7pPr algn="l" rtl="0">
              <a:defRPr sz="1800"/>
            </a:lvl7pPr>
            <a:lvl8pPr algn="l" rtl="0">
              <a:defRPr sz="1800"/>
            </a:lvl8pPr>
            <a:lvl9pPr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304721" y="4648200"/>
            <a:ext cx="3351927" cy="1727200"/>
          </a:xfrm>
        </p:spPr>
        <p:txBody>
          <a:bodyPr rtlCol="0">
            <a:normAutofit/>
          </a:bodyPr>
          <a:lstStyle>
            <a:lvl1pPr marL="0" indent="0" algn="l" rtl="0">
              <a:spcBef>
                <a:spcPts val="1200"/>
              </a:spcBef>
              <a:buNone/>
              <a:defRPr sz="1600">
                <a:latin typeface="微软雅黑" panose="020B0503020204020204" pitchFamily="34" charset="-122"/>
                <a:ea typeface="微软雅黑" panose="020B0503020204020204" pitchFamily="34" charset="-122"/>
              </a:defRPr>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D005F57-EA56-4A95-B718-20B6AA09091F}" type="datetime1">
              <a:rPr lang="zh-CN" altLang="en-US" smtClean="0"/>
              <a:pPr/>
              <a:t>2019/2/15</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DFBB78A-01B4-41F2-96B0-677A4A282832}" type="slidenum">
              <a:rPr lang="en-US" altLang="zh-CN" smtClean="0"/>
              <a:pPr/>
              <a:t>‹#›</a:t>
            </a:fld>
            <a:endParaRPr lang="zh-CN" altLang="en-US" dirty="0"/>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带题注的图片">
    <p:spTree>
      <p:nvGrpSpPr>
        <p:cNvPr id="1" name=""/>
        <p:cNvGrpSpPr/>
        <p:nvPr/>
      </p:nvGrpSpPr>
      <p:grpSpPr>
        <a:xfrm>
          <a:off x="0" y="0"/>
          <a:ext cx="0" cy="0"/>
          <a:chOff x="0" y="0"/>
          <a:chExt cx="0" cy="0"/>
        </a:xfrm>
      </p:grpSpPr>
      <p:sp>
        <p:nvSpPr>
          <p:cNvPr id="8" name="矩形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2437765" y="4800600"/>
            <a:ext cx="7313295" cy="762000"/>
          </a:xfrm>
        </p:spPr>
        <p:txBody>
          <a:bodyPr rtlCol="0" anchor="b">
            <a:normAutofit/>
          </a:bodyPr>
          <a:lstStyle>
            <a:lvl1pPr algn="l" rtl="0">
              <a:defRPr sz="2000" b="1">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p:cNvSpPr>
            <a:spLocks noGrp="1"/>
          </p:cNvSpPr>
          <p:nvPr>
            <p:ph type="pic" idx="1"/>
          </p:nvPr>
        </p:nvSpPr>
        <p:spPr>
          <a:xfrm>
            <a:off x="2437765" y="279401"/>
            <a:ext cx="7313295" cy="4448175"/>
          </a:xfrm>
        </p:spPr>
        <p:txBody>
          <a:bodyPr rtlCol="0">
            <a:normAutofit/>
          </a:bodyPr>
          <a:lstStyle>
            <a:lvl1pPr marL="0" indent="0" algn="l" rtl="0">
              <a:buNone/>
              <a:defRPr sz="2800">
                <a:latin typeface="微软雅黑" panose="020B0503020204020204" pitchFamily="34" charset="-122"/>
                <a:ea typeface="微软雅黑" panose="020B0503020204020204" pitchFamily="34" charset="-122"/>
              </a:defRPr>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2437765" y="5562600"/>
            <a:ext cx="7313295" cy="812800"/>
          </a:xfrm>
        </p:spPr>
        <p:txBody>
          <a:bodyPr rtlCol="0">
            <a:normAutofit/>
          </a:bodyPr>
          <a:lstStyle>
            <a:lvl1pPr marL="0" indent="0" algn="l" rtl="0">
              <a:spcBef>
                <a:spcPts val="0"/>
              </a:spcBef>
              <a:buNone/>
              <a:defRPr sz="1600">
                <a:latin typeface="微软雅黑" panose="020B0503020204020204" pitchFamily="34" charset="-122"/>
                <a:ea typeface="微软雅黑" panose="020B0503020204020204" pitchFamily="34" charset="-122"/>
              </a:defRPr>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6F99FFF-1AD8-41BA-A4C2-05782CB95A16}" type="datetime1">
              <a:rPr lang="zh-CN" altLang="en-US" smtClean="0"/>
              <a:pPr/>
              <a:t>2019/2/15</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DFBB78A-01B4-41F2-96B0-677A4A282832}" type="slidenum">
              <a:rPr lang="en-US" altLang="zh-CN" noProof="0" smtClean="0"/>
              <a:pPr/>
              <a:t>‹#›</a:t>
            </a:fld>
            <a:endParaRPr lang="zh-CN" altLang="en-US" noProof="0" dirty="0"/>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fld id="{474EC2AD-E193-40F2-8E09-6DD726A8C215}" type="datetime1">
              <a:rPr lang="zh-CN" altLang="en-US" smtClean="0"/>
              <a:pPr/>
              <a:t>2019/2/15</a:t>
            </a:fld>
            <a:endParaRPr lang="zh-CN" altLang="en-US" dirty="0"/>
          </a:p>
        </p:txBody>
      </p:sp>
      <p:sp>
        <p:nvSpPr>
          <p:cNvPr id="5" name="页脚占位符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fld id="{EB37DED6-D4C7-42EE-AB49-D2E39E64FDE4}" type="slidenum">
              <a:rPr lang="en-US" altLang="zh-CN" smtClean="0"/>
              <a:pPr/>
              <a:t>‹#›</a:t>
            </a:fld>
            <a:endParaRPr lang="zh-CN" altLang="en-US" dirty="0"/>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微软雅黑" panose="020B0503020204020204" pitchFamily="34" charset="-122"/>
          <a:ea typeface="微软雅黑" panose="020B0503020204020204" pitchFamily="34" charset="-122"/>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ourceforge.net/projects/git-osx-installer/" TargetMode="External"/><Relationship Id="rId2" Type="http://schemas.openxmlformats.org/officeDocument/2006/relationships/hyperlink" Target="https://git-scm.com/download/win"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inyin.sogou.com/linux/" TargetMode="External"/><Relationship Id="rId2" Type="http://schemas.openxmlformats.org/officeDocument/2006/relationships/hyperlink" Target="https://www.cnblogs.com/darklights/p/7722861.html" TargetMode="External"/><Relationship Id="rId1" Type="http://schemas.openxmlformats.org/officeDocument/2006/relationships/slideLayout" Target="../slideLayouts/slideLayout2.xml"/><Relationship Id="rId4" Type="http://schemas.openxmlformats.org/officeDocument/2006/relationships/hyperlink" Target="https://download.sublimetext.com/files/sublime-text_build-3176_amd64.deb"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sioe.cn/yingyong/yanse-rgb-16/"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8" Type="http://schemas.openxmlformats.org/officeDocument/2006/relationships/hyperlink" Target="http://www.runoob.com/python3/python3-att-list-remove.html" TargetMode="External"/><Relationship Id="rId3" Type="http://schemas.openxmlformats.org/officeDocument/2006/relationships/hyperlink" Target="http://www.runoob.com/python3/python3-att-list-count.html" TargetMode="External"/><Relationship Id="rId7" Type="http://schemas.openxmlformats.org/officeDocument/2006/relationships/hyperlink" Target="http://www.runoob.com/python3/python3-att-list-pop.html" TargetMode="External"/><Relationship Id="rId12" Type="http://schemas.openxmlformats.org/officeDocument/2006/relationships/hyperlink" Target="http://www.runoob.com/python3/python3-att-list-copy.html" TargetMode="External"/><Relationship Id="rId2" Type="http://schemas.openxmlformats.org/officeDocument/2006/relationships/hyperlink" Target="http://www.runoob.com/python3/python3-att-list-append.html" TargetMode="External"/><Relationship Id="rId1" Type="http://schemas.openxmlformats.org/officeDocument/2006/relationships/slideLayout" Target="../slideLayouts/slideLayout2.xml"/><Relationship Id="rId6" Type="http://schemas.openxmlformats.org/officeDocument/2006/relationships/hyperlink" Target="http://www.runoob.com/python3/python3-att-list-insert.html" TargetMode="External"/><Relationship Id="rId11" Type="http://schemas.openxmlformats.org/officeDocument/2006/relationships/hyperlink" Target="http://www.runoob.com/python3/python3-att-list-clear.html" TargetMode="External"/><Relationship Id="rId5" Type="http://schemas.openxmlformats.org/officeDocument/2006/relationships/hyperlink" Target="http://www.runoob.com/python3/python3-att-list-index.html" TargetMode="External"/><Relationship Id="rId10" Type="http://schemas.openxmlformats.org/officeDocument/2006/relationships/hyperlink" Target="http://www.runoob.com/python3/python3-att-list-sort.html" TargetMode="External"/><Relationship Id="rId4" Type="http://schemas.openxmlformats.org/officeDocument/2006/relationships/hyperlink" Target="http://www.runoob.com/python3/python3-att-list-extend.html" TargetMode="External"/><Relationship Id="rId9" Type="http://schemas.openxmlformats.org/officeDocument/2006/relationships/hyperlink" Target="http://www.runoob.com/python3/python3-att-list-reverse.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hyperlink" Target="http://www.runoob.com/python3/python3-att-dictionary-keys.html" TargetMode="External"/><Relationship Id="rId13" Type="http://schemas.openxmlformats.org/officeDocument/2006/relationships/hyperlink" Target="http://www.runoob.com/python3/python3-att-dictionary-popitem.html" TargetMode="External"/><Relationship Id="rId3" Type="http://schemas.openxmlformats.org/officeDocument/2006/relationships/hyperlink" Target="http://www.runoob.com/python3/python3-att-dictionary-copy.html" TargetMode="External"/><Relationship Id="rId7" Type="http://schemas.openxmlformats.org/officeDocument/2006/relationships/hyperlink" Target="http://www.runoob.com/python3/python3-att-dictionary-items.html" TargetMode="External"/><Relationship Id="rId12" Type="http://schemas.openxmlformats.org/officeDocument/2006/relationships/hyperlink" Target="http://www.runoob.com/python3/python3-att-dictionary-pop.html" TargetMode="External"/><Relationship Id="rId2" Type="http://schemas.openxmlformats.org/officeDocument/2006/relationships/hyperlink" Target="http://www.runoob.com/python3/python3-att-dictionary-clear.html" TargetMode="External"/><Relationship Id="rId1" Type="http://schemas.openxmlformats.org/officeDocument/2006/relationships/slideLayout" Target="../slideLayouts/slideLayout2.xml"/><Relationship Id="rId6" Type="http://schemas.openxmlformats.org/officeDocument/2006/relationships/hyperlink" Target="http://www.runoob.com/python3/python3-att-dictionary-in.html" TargetMode="External"/><Relationship Id="rId11" Type="http://schemas.openxmlformats.org/officeDocument/2006/relationships/hyperlink" Target="http://www.runoob.com/python3/python3-att-dictionary-values.html" TargetMode="External"/><Relationship Id="rId5" Type="http://schemas.openxmlformats.org/officeDocument/2006/relationships/hyperlink" Target="http://www.runoob.com/python3/python3-att-dictionary-get.html" TargetMode="External"/><Relationship Id="rId10" Type="http://schemas.openxmlformats.org/officeDocument/2006/relationships/hyperlink" Target="http://www.runoob.com/python3/python3-att-dictionary-update.html" TargetMode="External"/><Relationship Id="rId4" Type="http://schemas.openxmlformats.org/officeDocument/2006/relationships/hyperlink" Target="http://www.runoob.com/python3/python3-att-dictionary-fromkeys.html" TargetMode="External"/><Relationship Id="rId9" Type="http://schemas.openxmlformats.org/officeDocument/2006/relationships/hyperlink" Target="http://www.runoob.com/python3/python3-att-dictionary-setdefault.html"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ubuntu.com/download/alternative-downloads" TargetMode="External"/><Relationship Id="rId4" Type="http://schemas.openxmlformats.org/officeDocument/2006/relationships/hyperlink" Target="https://www.cr173.com/soft/47612.htm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lstStyle/>
          <a:p>
            <a:pPr rtl="0"/>
            <a:r>
              <a:rPr lang="en-US" altLang="zh-CN" dirty="0">
                <a:latin typeface="微软雅黑" panose="020B0503020204020204" pitchFamily="34" charset="-122"/>
                <a:ea typeface="微软雅黑" panose="020B0503020204020204" pitchFamily="34" charset="-122"/>
              </a:rPr>
              <a:t>Python </a:t>
            </a:r>
            <a:r>
              <a:rPr lang="zh-CN" altLang="en-US" dirty="0">
                <a:latin typeface="微软雅黑" panose="020B0503020204020204" pitchFamily="34" charset="-122"/>
                <a:ea typeface="微软雅黑" panose="020B0503020204020204" pitchFamily="34" charset="-122"/>
              </a:rPr>
              <a:t>简介</a:t>
            </a:r>
          </a:p>
        </p:txBody>
      </p:sp>
      <p:sp>
        <p:nvSpPr>
          <p:cNvPr id="3" name="副标题 2"/>
          <p:cNvSpPr>
            <a:spLocks noGrp="1"/>
          </p:cNvSpPr>
          <p:nvPr>
            <p:ph type="subTitle" idx="1"/>
          </p:nvPr>
        </p:nvSpPr>
        <p:spPr/>
        <p:txBody>
          <a:bodyPr rtlCol="0">
            <a:normAutofit/>
          </a:bodyPr>
          <a:lstStyle/>
          <a:p>
            <a:r>
              <a:rPr lang="en-US" altLang="zh-CN" sz="2000" dirty="0"/>
              <a:t>Python </a:t>
            </a:r>
            <a:r>
              <a:rPr lang="zh-CN" altLang="en-US" sz="2000" dirty="0"/>
              <a:t>是一个高层次的结合了解释性、编译性、互动性和面向对象的脚本语言。</a:t>
            </a:r>
            <a:endParaRPr lang="zh-CN" altLang="en-US" sz="2000"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4AB9BE98-DB70-40CC-99F0-3F5157827C61}"/>
              </a:ext>
            </a:extLst>
          </p:cNvPr>
          <p:cNvSpPr/>
          <p:nvPr/>
        </p:nvSpPr>
        <p:spPr>
          <a:xfrm>
            <a:off x="2782044" y="1361193"/>
            <a:ext cx="7614329" cy="923330"/>
          </a:xfrm>
          <a:prstGeom prst="rect">
            <a:avLst/>
          </a:prstGeom>
          <a:noFill/>
          <a:effectLst>
            <a:glow rad="228600">
              <a:schemeClr val="accent5">
                <a:satMod val="175000"/>
                <a:alpha val="40000"/>
              </a:schemeClr>
            </a:glow>
            <a:reflection blurRad="6350" stA="50000" endA="300" endPos="55500" dist="50800" dir="5400000" sy="-100000" algn="bl" rotWithShape="0"/>
          </a:effectLst>
        </p:spPr>
        <p:txBody>
          <a:bodyPr wrap="none" lIns="91440" tIns="45720" rIns="91440" bIns="45720">
            <a:spAutoFit/>
            <a:scene3d>
              <a:camera prst="perspectiveContrastingLeftFacing"/>
              <a:lightRig rig="threePt" dir="t"/>
            </a:scene3d>
          </a:bodyPr>
          <a:lstStyle/>
          <a:p>
            <a:pPr algn="ctr"/>
            <a:r>
              <a:rPr lang="zh-CN" altLang="en-US" sz="5400" b="1" spc="50" dirty="0">
                <a:ln w="0"/>
                <a:solidFill>
                  <a:schemeClr val="bg2"/>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rPr>
              <a:t>人生苦短，我用</a:t>
            </a:r>
            <a:r>
              <a:rPr lang="en-US" altLang="zh-CN" sz="5400" b="1" spc="50" dirty="0">
                <a:ln w="0"/>
                <a:solidFill>
                  <a:schemeClr val="bg2"/>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rPr>
              <a:t>python</a:t>
            </a:r>
            <a:endParaRPr lang="zh-CN" altLang="en-US" sz="54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3650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DC43C37-954C-49BE-AF4C-8F537A28F69A}"/>
              </a:ext>
            </a:extLst>
          </p:cNvPr>
          <p:cNvSpPr>
            <a:spLocks noGrp="1"/>
          </p:cNvSpPr>
          <p:nvPr>
            <p:ph idx="1"/>
          </p:nvPr>
        </p:nvSpPr>
        <p:spPr>
          <a:xfrm>
            <a:off x="1117309" y="548680"/>
            <a:ext cx="10157354" cy="5904656"/>
          </a:xfrm>
        </p:spPr>
        <p:txBody>
          <a:bodyPr>
            <a:normAutofit lnSpcReduction="10000"/>
          </a:bodyPr>
          <a:lstStyle/>
          <a:p>
            <a:r>
              <a:rPr lang="en-US" altLang="zh-CN" sz="1600" b="1" dirty="0"/>
              <a:t>1. </a:t>
            </a:r>
            <a:r>
              <a:rPr lang="zh-CN" altLang="en-US" sz="1600" b="1" dirty="0"/>
              <a:t>桥接模式</a:t>
            </a:r>
            <a:r>
              <a:rPr lang="en-US" altLang="zh-CN" sz="1600" b="1" dirty="0"/>
              <a:t>(Bridge)</a:t>
            </a:r>
          </a:p>
          <a:p>
            <a:pPr marL="0" indent="0" latinLnBrk="1">
              <a:buNone/>
            </a:pPr>
            <a:r>
              <a:rPr lang="zh-CN" altLang="en-US" sz="1400" dirty="0"/>
              <a:t>桥接模式网络连接通过使用宿主机上的网络适配器将虚拟机连接到网络。如果宿主机位于网络中，桥接模式网络连接通常是虚拟机访问该网络的最简单途径。</a:t>
            </a:r>
          </a:p>
          <a:p>
            <a:pPr marL="0" indent="0" latinLnBrk="1">
              <a:buNone/>
            </a:pPr>
            <a:r>
              <a:rPr lang="zh-CN" altLang="en-US" sz="1400" dirty="0"/>
              <a:t>如果虚拟机使用桥接模式连接网络，那么会使用默认的虚拟网络交换机（</a:t>
            </a:r>
            <a:r>
              <a:rPr lang="en-US" altLang="zh-CN" sz="1400" dirty="0"/>
              <a:t>VMnet0</a:t>
            </a:r>
            <a:r>
              <a:rPr lang="zh-CN" altLang="en-US" sz="1400" dirty="0"/>
              <a:t>）。</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sz="1400" dirty="0"/>
              <a:t>桥接模式下，虚拟机像是</a:t>
            </a:r>
            <a:r>
              <a:rPr lang="en-US" altLang="zh-CN" sz="1400" dirty="0"/>
              <a:t>LAN(</a:t>
            </a:r>
            <a:r>
              <a:rPr lang="zh-CN" altLang="en-US" sz="1400" dirty="0"/>
              <a:t>局域网</a:t>
            </a:r>
            <a:r>
              <a:rPr lang="en-US" altLang="zh-CN" sz="1400" dirty="0"/>
              <a:t>)</a:t>
            </a:r>
            <a:r>
              <a:rPr lang="zh-CN" altLang="en-US" sz="1400" dirty="0"/>
              <a:t>中的一台独立主机，它同样和宿主机一样，可以访问局域网中任何一台机器。</a:t>
            </a:r>
            <a:endParaRPr lang="en-US" altLang="zh-CN" sz="1400" dirty="0"/>
          </a:p>
        </p:txBody>
      </p:sp>
      <p:pic>
        <p:nvPicPr>
          <p:cNvPr id="6" name="图片 5">
            <a:extLst>
              <a:ext uri="{FF2B5EF4-FFF2-40B4-BE49-F238E27FC236}">
                <a16:creationId xmlns:a16="http://schemas.microsoft.com/office/drawing/2014/main" id="{A9941034-89A8-4481-8880-6F0F70F16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76" y="2132856"/>
            <a:ext cx="7411484" cy="3467584"/>
          </a:xfrm>
          <a:prstGeom prst="rect">
            <a:avLst/>
          </a:prstGeom>
        </p:spPr>
      </p:pic>
    </p:spTree>
    <p:extLst>
      <p:ext uri="{BB962C8B-B14F-4D97-AF65-F5344CB8AC3E}">
        <p14:creationId xmlns:p14="http://schemas.microsoft.com/office/powerpoint/2010/main" val="27630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BBBF2D6-A540-4020-A9A2-577D01F85EE7}"/>
              </a:ext>
            </a:extLst>
          </p:cNvPr>
          <p:cNvSpPr>
            <a:spLocks noGrp="1"/>
          </p:cNvSpPr>
          <p:nvPr>
            <p:ph idx="1"/>
          </p:nvPr>
        </p:nvSpPr>
        <p:spPr>
          <a:xfrm>
            <a:off x="1117309" y="404664"/>
            <a:ext cx="10157354" cy="5767536"/>
          </a:xfrm>
        </p:spPr>
        <p:txBody>
          <a:bodyPr>
            <a:normAutofit/>
          </a:bodyPr>
          <a:lstStyle/>
          <a:p>
            <a:r>
              <a:rPr lang="en-US" altLang="zh-CN" sz="1800" b="1" dirty="0"/>
              <a:t>5.3 git</a:t>
            </a:r>
            <a:r>
              <a:rPr lang="zh-CN" altLang="en-US" sz="1800" b="1" dirty="0"/>
              <a:t> 使用</a:t>
            </a:r>
            <a:endParaRPr lang="en-US" altLang="zh-CN" sz="1800" b="1" dirty="0"/>
          </a:p>
          <a:p>
            <a:r>
              <a:rPr lang="en-US" altLang="zh-CN" sz="1600" b="1" dirty="0"/>
              <a:t>5.3.1 </a:t>
            </a:r>
            <a:r>
              <a:rPr lang="zh-CN" altLang="en-US" sz="1600" b="1" dirty="0"/>
              <a:t>安装</a:t>
            </a:r>
            <a:r>
              <a:rPr lang="en-US" altLang="zh-CN" sz="1600" b="1" dirty="0"/>
              <a:t>git </a:t>
            </a:r>
          </a:p>
          <a:p>
            <a:pPr marL="0" indent="0">
              <a:buNone/>
            </a:pPr>
            <a:r>
              <a:rPr lang="en-US" altLang="zh-CN" sz="1400" b="1" dirty="0"/>
              <a:t>Linux </a:t>
            </a:r>
            <a:r>
              <a:rPr lang="zh-CN" altLang="en-US" sz="1400" b="1" dirty="0"/>
              <a:t>安装</a:t>
            </a:r>
            <a:r>
              <a:rPr lang="en-US" altLang="zh-CN" sz="1400" b="1" dirty="0"/>
              <a:t>:</a:t>
            </a:r>
          </a:p>
          <a:p>
            <a:pPr marL="0" indent="0">
              <a:buNone/>
            </a:pPr>
            <a:r>
              <a:rPr lang="zh-CN" altLang="zh-CN" sz="1400" b="1" dirty="0">
                <a:solidFill>
                  <a:srgbClr val="993300"/>
                </a:solidFill>
                <a:latin typeface="Arial Unicode MS"/>
                <a:ea typeface="Courier New" panose="02070309020205020404" pitchFamily="49" charset="0"/>
              </a:rPr>
              <a:t>sudo yum install git</a:t>
            </a:r>
            <a:r>
              <a:rPr lang="zh-CN" altLang="zh-CN" sz="800" b="1" dirty="0">
                <a:solidFill>
                  <a:srgbClr val="993300"/>
                </a:solidFill>
              </a:rPr>
              <a:t> </a:t>
            </a:r>
            <a:r>
              <a:rPr lang="en-US" altLang="zh-CN" sz="800" b="1" dirty="0">
                <a:solidFill>
                  <a:srgbClr val="993300"/>
                </a:solidFill>
              </a:rPr>
              <a:t>     </a:t>
            </a:r>
            <a:r>
              <a:rPr lang="zh-CN" altLang="en-US" sz="1400" b="1" dirty="0">
                <a:solidFill>
                  <a:srgbClr val="0070C0"/>
                </a:solidFill>
                <a:latin typeface="Arial Unicode MS"/>
              </a:rPr>
              <a:t>二进制程序安装</a:t>
            </a:r>
            <a:endParaRPr lang="en-US" altLang="zh-CN" sz="1400" b="1" dirty="0">
              <a:solidFill>
                <a:srgbClr val="0070C0"/>
              </a:solidFill>
              <a:latin typeface="Arial Unicode MS"/>
            </a:endParaRPr>
          </a:p>
          <a:p>
            <a:pPr marL="0" indent="0">
              <a:buNone/>
            </a:pPr>
            <a:r>
              <a:rPr lang="zh-CN" altLang="zh-CN" sz="1400" b="1" dirty="0">
                <a:solidFill>
                  <a:srgbClr val="993300"/>
                </a:solidFill>
                <a:latin typeface="Arial Unicode MS"/>
              </a:rPr>
              <a:t>sudo apt-get install git </a:t>
            </a:r>
            <a:r>
              <a:rPr lang="en-US" altLang="zh-CN" sz="1400" b="1" dirty="0">
                <a:solidFill>
                  <a:srgbClr val="993300"/>
                </a:solidFill>
                <a:latin typeface="Arial Unicode MS"/>
              </a:rPr>
              <a:t>      </a:t>
            </a:r>
            <a:r>
              <a:rPr lang="en-US" altLang="zh-CN" sz="1400" b="1" dirty="0">
                <a:solidFill>
                  <a:srgbClr val="0070C0"/>
                </a:solidFill>
                <a:latin typeface="Arial Unicode MS"/>
              </a:rPr>
              <a:t>Debian </a:t>
            </a:r>
            <a:r>
              <a:rPr lang="zh-CN" altLang="en-US" sz="1400" b="1" dirty="0">
                <a:solidFill>
                  <a:srgbClr val="0070C0"/>
                </a:solidFill>
                <a:latin typeface="Arial Unicode MS"/>
              </a:rPr>
              <a:t>稳定版</a:t>
            </a:r>
            <a:endParaRPr lang="en-US" altLang="zh-CN" sz="1400" b="1" dirty="0">
              <a:solidFill>
                <a:srgbClr val="0070C0"/>
              </a:solidFill>
              <a:latin typeface="Arial Unicode MS"/>
            </a:endParaRPr>
          </a:p>
          <a:p>
            <a:pPr marL="0" indent="0">
              <a:buNone/>
            </a:pPr>
            <a:endParaRPr lang="en-US" altLang="zh-CN" sz="1400" b="1" dirty="0"/>
          </a:p>
          <a:p>
            <a:pPr marL="0" indent="0">
              <a:buNone/>
            </a:pPr>
            <a:r>
              <a:rPr lang="en-US" altLang="zh-CN" sz="1400" b="1" dirty="0"/>
              <a:t>Window </a:t>
            </a:r>
            <a:r>
              <a:rPr lang="zh-CN" altLang="en-US" sz="1400" b="1" dirty="0"/>
              <a:t>安装：</a:t>
            </a:r>
            <a:endParaRPr lang="zh-CN" altLang="zh-CN" sz="1400" b="1" dirty="0"/>
          </a:p>
          <a:p>
            <a:pPr marL="0" indent="0">
              <a:buNone/>
            </a:pPr>
            <a:r>
              <a:rPr lang="zh-CN" altLang="en-US" sz="1400" b="1" dirty="0">
                <a:solidFill>
                  <a:srgbClr val="993300"/>
                </a:solidFill>
                <a:latin typeface="Arial" panose="020B0604020202020204" pitchFamily="34" charset="0"/>
              </a:rPr>
              <a:t>下载安装：</a:t>
            </a:r>
            <a:r>
              <a:rPr lang="en-US" altLang="zh-CN" sz="1400" b="1" dirty="0">
                <a:solidFill>
                  <a:srgbClr val="0070C0"/>
                </a:solidFill>
                <a:latin typeface="Arial" panose="020B0604020202020204" pitchFamily="34" charset="0"/>
                <a:hlinkClick r:id="rId2">
                  <a:extLst>
                    <a:ext uri="{A12FA001-AC4F-418D-AE19-62706E023703}">
                      <ahyp:hlinkClr xmlns:ahyp="http://schemas.microsoft.com/office/drawing/2018/hyperlinkcolor" val="tx"/>
                    </a:ext>
                  </a:extLst>
                </a:hlinkClick>
              </a:rPr>
              <a:t>https://git-scm.com/download/win</a:t>
            </a:r>
            <a:endParaRPr lang="en-US" altLang="zh-CN" sz="1400" b="1" dirty="0">
              <a:solidFill>
                <a:srgbClr val="0070C0"/>
              </a:solidFill>
              <a:latin typeface="Arial" panose="020B0604020202020204" pitchFamily="34" charset="0"/>
            </a:endParaRPr>
          </a:p>
          <a:p>
            <a:pPr marL="0" indent="0">
              <a:buNone/>
            </a:pPr>
            <a:endParaRPr lang="en-US" altLang="zh-CN" sz="1400" b="1" dirty="0">
              <a:solidFill>
                <a:srgbClr val="993300"/>
              </a:solidFill>
              <a:latin typeface="Arial" panose="020B0604020202020204" pitchFamily="34" charset="0"/>
            </a:endParaRPr>
          </a:p>
          <a:p>
            <a:pPr marL="0" indent="0">
              <a:buNone/>
            </a:pPr>
            <a:r>
              <a:rPr lang="en-US" altLang="zh-CN" sz="1400" b="1" dirty="0"/>
              <a:t>Mac </a:t>
            </a:r>
            <a:r>
              <a:rPr lang="zh-CN" altLang="en-US" sz="1400" b="1" dirty="0"/>
              <a:t>安装：</a:t>
            </a:r>
            <a:endParaRPr lang="zh-CN" altLang="zh-CN" sz="1400" b="1" dirty="0"/>
          </a:p>
          <a:p>
            <a:pPr marL="0" indent="0">
              <a:buNone/>
            </a:pPr>
            <a:r>
              <a:rPr lang="en-US" altLang="zh-CN" sz="1400" b="1" dirty="0">
                <a:solidFill>
                  <a:srgbClr val="993300"/>
                </a:solidFill>
                <a:latin typeface="Arial" panose="020B0604020202020204" pitchFamily="34" charset="0"/>
              </a:rPr>
              <a:t>GUI </a:t>
            </a:r>
            <a:r>
              <a:rPr lang="zh-CN" altLang="en-US" sz="1400" b="1" dirty="0">
                <a:solidFill>
                  <a:srgbClr val="993300"/>
                </a:solidFill>
                <a:latin typeface="Arial" panose="020B0604020202020204" pitchFamily="34" charset="0"/>
              </a:rPr>
              <a:t>安装：</a:t>
            </a:r>
            <a:r>
              <a:rPr lang="en-US" altLang="zh-CN" sz="1400" b="1" dirty="0">
                <a:solidFill>
                  <a:srgbClr val="993300"/>
                </a:solidFill>
                <a:latin typeface="Arial" panose="020B0604020202020204" pitchFamily="34" charset="0"/>
                <a:hlinkClick r:id="rId3"/>
              </a:rPr>
              <a:t>http://sourceforge.net/projects/git-osx-installer/</a:t>
            </a:r>
            <a:endParaRPr lang="en-US" altLang="zh-CN" sz="1400" b="1" dirty="0">
              <a:solidFill>
                <a:srgbClr val="993300"/>
              </a:solidFill>
              <a:latin typeface="Arial" panose="020B0604020202020204" pitchFamily="34" charset="0"/>
            </a:endParaRPr>
          </a:p>
          <a:p>
            <a:pPr marL="0" indent="0">
              <a:buNone/>
            </a:pPr>
            <a:r>
              <a:rPr lang="zh-CN" altLang="zh-CN" sz="1400" b="1" dirty="0">
                <a:solidFill>
                  <a:srgbClr val="993300"/>
                </a:solidFill>
                <a:latin typeface="Arial" panose="020B0604020202020204" pitchFamily="34" charset="0"/>
              </a:rPr>
              <a:t>MacPorts (</a:t>
            </a:r>
            <a:r>
              <a:rPr lang="zh-CN" altLang="zh-CN" sz="1400" b="1" dirty="0">
                <a:solidFill>
                  <a:srgbClr val="0070C0"/>
                </a:solidFill>
                <a:latin typeface="Arial" panose="020B0604020202020204" pitchFamily="34" charset="0"/>
              </a:rPr>
              <a:t>http://www.macports.org</a:t>
            </a:r>
            <a:r>
              <a:rPr lang="zh-CN" altLang="zh-CN" sz="1400" b="1" dirty="0">
                <a:solidFill>
                  <a:srgbClr val="993300"/>
                </a:solidFill>
                <a:latin typeface="Arial" panose="020B0604020202020204" pitchFamily="34" charset="0"/>
              </a:rPr>
              <a:t>) 安装 </a:t>
            </a:r>
            <a:r>
              <a:rPr lang="zh-CN" altLang="en-US" sz="1400" b="1" dirty="0">
                <a:solidFill>
                  <a:srgbClr val="993300"/>
                </a:solidFill>
                <a:latin typeface="Arial" panose="020B0604020202020204" pitchFamily="34" charset="0"/>
              </a:rPr>
              <a:t>：</a:t>
            </a:r>
            <a:r>
              <a:rPr lang="en-US" altLang="zh-CN" sz="1400" b="1" dirty="0" err="1">
                <a:solidFill>
                  <a:srgbClr val="993300"/>
                </a:solidFill>
                <a:latin typeface="Arial Unicode MS"/>
              </a:rPr>
              <a:t>sudo</a:t>
            </a:r>
            <a:r>
              <a:rPr lang="en-US" altLang="zh-CN" sz="1400" b="1" dirty="0">
                <a:solidFill>
                  <a:srgbClr val="993300"/>
                </a:solidFill>
                <a:latin typeface="Arial Unicode MS"/>
              </a:rPr>
              <a:t> port install git-core +</a:t>
            </a:r>
            <a:r>
              <a:rPr lang="en-US" altLang="zh-CN" sz="1400" b="1" dirty="0" err="1">
                <a:solidFill>
                  <a:srgbClr val="993300"/>
                </a:solidFill>
                <a:latin typeface="Arial Unicode MS"/>
              </a:rPr>
              <a:t>svn</a:t>
            </a:r>
            <a:r>
              <a:rPr lang="en-US" altLang="zh-CN" sz="1400" b="1" dirty="0">
                <a:solidFill>
                  <a:srgbClr val="993300"/>
                </a:solidFill>
                <a:latin typeface="Arial Unicode MS"/>
              </a:rPr>
              <a:t> +doc +</a:t>
            </a:r>
            <a:r>
              <a:rPr lang="en-US" altLang="zh-CN" sz="1400" b="1" dirty="0" err="1">
                <a:solidFill>
                  <a:srgbClr val="993300"/>
                </a:solidFill>
                <a:latin typeface="Arial Unicode MS"/>
              </a:rPr>
              <a:t>bash_completion</a:t>
            </a:r>
            <a:r>
              <a:rPr lang="en-US" altLang="zh-CN" sz="1400" b="1" dirty="0">
                <a:solidFill>
                  <a:srgbClr val="993300"/>
                </a:solidFill>
                <a:latin typeface="Arial Unicode MS"/>
              </a:rPr>
              <a:t> +</a:t>
            </a:r>
            <a:r>
              <a:rPr lang="en-US" altLang="zh-CN" sz="1400" b="1" dirty="0" err="1">
                <a:solidFill>
                  <a:srgbClr val="993300"/>
                </a:solidFill>
                <a:latin typeface="Arial Unicode MS"/>
              </a:rPr>
              <a:t>gitweb</a:t>
            </a:r>
            <a:endParaRPr lang="zh-CN" altLang="zh-CN" sz="1400" b="1" dirty="0">
              <a:solidFill>
                <a:srgbClr val="993300"/>
              </a:solidFill>
              <a:latin typeface="Arial Unicode MS"/>
            </a:endParaRPr>
          </a:p>
          <a:p>
            <a:pPr marL="0" indent="0">
              <a:buNone/>
            </a:pPr>
            <a:endParaRPr lang="zh-CN" altLang="en-US" sz="1400" b="1" dirty="0"/>
          </a:p>
          <a:p>
            <a:endParaRPr lang="zh-CN" altLang="en-US" dirty="0"/>
          </a:p>
        </p:txBody>
      </p:sp>
      <p:sp>
        <p:nvSpPr>
          <p:cNvPr id="4" name="Rectangle 1">
            <a:extLst>
              <a:ext uri="{FF2B5EF4-FFF2-40B4-BE49-F238E27FC236}">
                <a16:creationId xmlns:a16="http://schemas.microsoft.com/office/drawing/2014/main" id="{93F22EDB-C244-4EF9-9639-757C27BAA705}"/>
              </a:ext>
            </a:extLst>
          </p:cNvPr>
          <p:cNvSpPr>
            <a:spLocks noChangeArrowheads="1"/>
          </p:cNvSpPr>
          <p:nvPr/>
        </p:nvSpPr>
        <p:spPr bwMode="auto">
          <a:xfrm>
            <a:off x="0" y="-22074"/>
            <a:ext cx="65" cy="5013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4A5AFC2-45A4-4866-ABB1-9FBE9C62DAE7}"/>
              </a:ext>
            </a:extLst>
          </p:cNvPr>
          <p:cNvSpPr>
            <a:spLocks noChangeArrowheads="1"/>
          </p:cNvSpPr>
          <p:nvPr/>
        </p:nvSpPr>
        <p:spPr bwMode="auto">
          <a:xfrm>
            <a:off x="0" y="-22074"/>
            <a:ext cx="65" cy="50134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678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1D4EFB2-39B5-4F8A-B72C-244913BDEA5E}"/>
              </a:ext>
            </a:extLst>
          </p:cNvPr>
          <p:cNvSpPr>
            <a:spLocks noGrp="1"/>
          </p:cNvSpPr>
          <p:nvPr>
            <p:ph idx="1"/>
          </p:nvPr>
        </p:nvSpPr>
        <p:spPr>
          <a:xfrm>
            <a:off x="1117309" y="548680"/>
            <a:ext cx="10157354" cy="5623520"/>
          </a:xfrm>
        </p:spPr>
        <p:txBody>
          <a:bodyPr/>
          <a:lstStyle/>
          <a:p>
            <a:r>
              <a:rPr lang="en-US" altLang="zh-CN" sz="1600" b="1" dirty="0"/>
              <a:t>5.3.2 </a:t>
            </a:r>
            <a:r>
              <a:rPr lang="zh-CN" altLang="en-US" sz="1600" b="1" dirty="0"/>
              <a:t>创建版本库</a:t>
            </a:r>
            <a:endParaRPr lang="en-US" altLang="zh-CN" sz="1600" b="1" dirty="0"/>
          </a:p>
          <a:p>
            <a:pPr marL="0" indent="0">
              <a:buNone/>
            </a:pPr>
            <a:r>
              <a:rPr lang="zh-CN" altLang="zh-CN" sz="1400" dirty="0"/>
              <a:t>你只需要简单地运行 git init 就可以将一个目录转变成一个 Git 仓库，这样你就可以开始对它进行版本管理了。 </a:t>
            </a:r>
          </a:p>
          <a:p>
            <a:pPr marL="0" indent="0">
              <a:buNone/>
            </a:pPr>
            <a:endParaRPr lang="zh-CN" altLang="en-US" sz="1400" dirty="0"/>
          </a:p>
        </p:txBody>
      </p:sp>
    </p:spTree>
    <p:extLst>
      <p:ext uri="{BB962C8B-B14F-4D97-AF65-F5344CB8AC3E}">
        <p14:creationId xmlns:p14="http://schemas.microsoft.com/office/powerpoint/2010/main" val="272022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9AF7E1A-6EEA-429D-A754-9559D102B98A}"/>
              </a:ext>
            </a:extLst>
          </p:cNvPr>
          <p:cNvPicPr>
            <a:picLocks noChangeAspect="1"/>
          </p:cNvPicPr>
          <p:nvPr/>
        </p:nvPicPr>
        <p:blipFill>
          <a:blip r:embed="rId2"/>
          <a:stretch>
            <a:fillRect/>
          </a:stretch>
        </p:blipFill>
        <p:spPr>
          <a:xfrm>
            <a:off x="1125860" y="1052736"/>
            <a:ext cx="6151215" cy="4264745"/>
          </a:xfrm>
          <a:prstGeom prst="rect">
            <a:avLst/>
          </a:prstGeom>
        </p:spPr>
      </p:pic>
    </p:spTree>
    <p:extLst>
      <p:ext uri="{BB962C8B-B14F-4D97-AF65-F5344CB8AC3E}">
        <p14:creationId xmlns:p14="http://schemas.microsoft.com/office/powerpoint/2010/main" val="405037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AAC36BA-0CD7-47BA-9E10-CD76540DF21E}"/>
              </a:ext>
            </a:extLst>
          </p:cNvPr>
          <p:cNvSpPr>
            <a:spLocks noGrp="1"/>
          </p:cNvSpPr>
          <p:nvPr>
            <p:ph idx="1"/>
          </p:nvPr>
        </p:nvSpPr>
        <p:spPr>
          <a:xfrm>
            <a:off x="1117309" y="404664"/>
            <a:ext cx="10157354" cy="5767536"/>
          </a:xfrm>
        </p:spPr>
        <p:txBody>
          <a:bodyPr/>
          <a:lstStyle/>
          <a:p>
            <a:r>
              <a:rPr lang="en-US" altLang="zh-CN" b="1" dirty="0"/>
              <a:t>6. </a:t>
            </a:r>
            <a:r>
              <a:rPr lang="zh-CN" altLang="en-US" b="1" dirty="0"/>
              <a:t>日期、字符串处理及编码、正则表达式</a:t>
            </a:r>
            <a:endParaRPr lang="en-US" altLang="zh-CN" b="1" dirty="0"/>
          </a:p>
          <a:p>
            <a:pPr marL="0" indent="0">
              <a:buNone/>
            </a:pPr>
            <a:endParaRPr lang="zh-CN" altLang="en-US" dirty="0"/>
          </a:p>
        </p:txBody>
      </p:sp>
    </p:spTree>
    <p:extLst>
      <p:ext uri="{BB962C8B-B14F-4D97-AF65-F5344CB8AC3E}">
        <p14:creationId xmlns:p14="http://schemas.microsoft.com/office/powerpoint/2010/main" val="119928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C944F46-F6C1-42A8-B34B-C457868CC26B}"/>
              </a:ext>
            </a:extLst>
          </p:cNvPr>
          <p:cNvSpPr>
            <a:spLocks noGrp="1"/>
          </p:cNvSpPr>
          <p:nvPr>
            <p:ph idx="1"/>
          </p:nvPr>
        </p:nvSpPr>
        <p:spPr>
          <a:xfrm>
            <a:off x="1117309" y="620688"/>
            <a:ext cx="10157354" cy="5551512"/>
          </a:xfrm>
        </p:spPr>
        <p:txBody>
          <a:bodyPr/>
          <a:lstStyle/>
          <a:p>
            <a:r>
              <a:rPr lang="en-US" altLang="zh-CN" b="1" dirty="0"/>
              <a:t>7. </a:t>
            </a:r>
            <a:r>
              <a:rPr lang="zh-CN" altLang="en-US" b="1" dirty="0"/>
              <a:t>进程与线程</a:t>
            </a:r>
            <a:endParaRPr lang="en-US" altLang="zh-CN" b="1" dirty="0"/>
          </a:p>
          <a:p>
            <a:pPr marL="0" indent="0">
              <a:buNone/>
            </a:pPr>
            <a:endParaRPr lang="zh-CN" altLang="en-US" dirty="0"/>
          </a:p>
        </p:txBody>
      </p:sp>
    </p:spTree>
    <p:extLst>
      <p:ext uri="{BB962C8B-B14F-4D97-AF65-F5344CB8AC3E}">
        <p14:creationId xmlns:p14="http://schemas.microsoft.com/office/powerpoint/2010/main" val="396322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97F6108-13A6-4DBF-955C-5E8A4E5D525D}"/>
              </a:ext>
            </a:extLst>
          </p:cNvPr>
          <p:cNvSpPr>
            <a:spLocks noGrp="1"/>
          </p:cNvSpPr>
          <p:nvPr>
            <p:ph idx="1"/>
          </p:nvPr>
        </p:nvSpPr>
        <p:spPr>
          <a:xfrm>
            <a:off x="1117309" y="404664"/>
            <a:ext cx="10157354" cy="5767536"/>
          </a:xfrm>
        </p:spPr>
        <p:txBody>
          <a:bodyPr/>
          <a:lstStyle/>
          <a:p>
            <a:pPr marL="0" indent="0">
              <a:buNone/>
            </a:pPr>
            <a:r>
              <a:rPr lang="en-US" altLang="zh-CN" b="1" dirty="0"/>
              <a:t>8. </a:t>
            </a:r>
            <a:r>
              <a:rPr lang="zh-CN" altLang="en-US" b="1" dirty="0"/>
              <a:t>数据库操作</a:t>
            </a:r>
            <a:endParaRPr lang="en-US" altLang="zh-CN" b="1" dirty="0"/>
          </a:p>
          <a:p>
            <a:pPr marL="0" indent="0">
              <a:buNone/>
            </a:pPr>
            <a:r>
              <a:rPr lang="en-US" altLang="zh-CN" sz="1600" b="1" dirty="0"/>
              <a:t>7.1 </a:t>
            </a:r>
            <a:r>
              <a:rPr lang="en-US" altLang="zh-CN" sz="1600" b="1" dirty="0" err="1"/>
              <a:t>mysql</a:t>
            </a:r>
            <a:endParaRPr lang="en-US" altLang="zh-CN" sz="1600" b="1" dirty="0"/>
          </a:p>
          <a:p>
            <a:pPr marL="0" indent="0">
              <a:buNone/>
            </a:pPr>
            <a:r>
              <a:rPr lang="en-US" altLang="zh-CN" sz="1600" b="1" dirty="0"/>
              <a:t>7.2 </a:t>
            </a:r>
            <a:r>
              <a:rPr lang="en-US" altLang="zh-CN" sz="1600" b="1" dirty="0" err="1"/>
              <a:t>redis</a:t>
            </a:r>
            <a:endParaRPr lang="en-US" altLang="zh-CN" sz="1600" b="1" dirty="0"/>
          </a:p>
          <a:p>
            <a:pPr marL="0" indent="0">
              <a:buNone/>
            </a:pPr>
            <a:endParaRPr lang="zh-CN" altLang="en-US" dirty="0"/>
          </a:p>
        </p:txBody>
      </p:sp>
    </p:spTree>
    <p:extLst>
      <p:ext uri="{BB962C8B-B14F-4D97-AF65-F5344CB8AC3E}">
        <p14:creationId xmlns:p14="http://schemas.microsoft.com/office/powerpoint/2010/main" val="318516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CF51E98-D6EA-47DE-B820-24ADA5B0541A}"/>
              </a:ext>
            </a:extLst>
          </p:cNvPr>
          <p:cNvSpPr>
            <a:spLocks noGrp="1"/>
          </p:cNvSpPr>
          <p:nvPr>
            <p:ph idx="1"/>
          </p:nvPr>
        </p:nvSpPr>
        <p:spPr>
          <a:xfrm>
            <a:off x="1117309" y="332656"/>
            <a:ext cx="10157354" cy="5839544"/>
          </a:xfrm>
        </p:spPr>
        <p:txBody>
          <a:bodyPr>
            <a:normAutofit/>
          </a:bodyPr>
          <a:lstStyle/>
          <a:p>
            <a:pPr marL="0" indent="0">
              <a:buNone/>
            </a:pPr>
            <a:r>
              <a:rPr lang="en-US" altLang="zh-CN" b="1" dirty="0"/>
              <a:t>9. </a:t>
            </a:r>
            <a:r>
              <a:rPr lang="zh-CN" altLang="en-US" b="1" dirty="0"/>
              <a:t>网页爬虫</a:t>
            </a:r>
            <a:endParaRPr lang="en-US" altLang="zh-CN" b="1" dirty="0"/>
          </a:p>
          <a:p>
            <a:pPr marL="0" indent="0">
              <a:buNone/>
            </a:pPr>
            <a:endParaRPr lang="zh-CN" altLang="en-US" sz="1800" b="1" dirty="0"/>
          </a:p>
        </p:txBody>
      </p:sp>
    </p:spTree>
    <p:extLst>
      <p:ext uri="{BB962C8B-B14F-4D97-AF65-F5344CB8AC3E}">
        <p14:creationId xmlns:p14="http://schemas.microsoft.com/office/powerpoint/2010/main" val="27040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2BD66FD-77DE-4F75-B3CC-E4AA8DB48B32}"/>
              </a:ext>
            </a:extLst>
          </p:cNvPr>
          <p:cNvSpPr>
            <a:spLocks noGrp="1"/>
          </p:cNvSpPr>
          <p:nvPr>
            <p:ph idx="1"/>
          </p:nvPr>
        </p:nvSpPr>
        <p:spPr>
          <a:xfrm>
            <a:off x="1117309" y="764704"/>
            <a:ext cx="10157354" cy="5407496"/>
          </a:xfrm>
        </p:spPr>
        <p:txBody>
          <a:bodyPr>
            <a:normAutofit/>
          </a:bodyPr>
          <a:lstStyle/>
          <a:p>
            <a:r>
              <a:rPr lang="en-US" altLang="zh-CN" sz="1600" b="1" dirty="0"/>
              <a:t>2. </a:t>
            </a:r>
            <a:r>
              <a:rPr lang="zh-CN" altLang="en-US" sz="1600" b="1" dirty="0"/>
              <a:t>网络地址转换模式</a:t>
            </a:r>
            <a:r>
              <a:rPr lang="en-US" altLang="zh-CN" sz="1600" b="1" dirty="0"/>
              <a:t>(NAT)</a:t>
            </a:r>
          </a:p>
          <a:p>
            <a:pPr marL="0" indent="0" latinLnBrk="1">
              <a:buNone/>
            </a:pPr>
            <a:r>
              <a:rPr lang="zh-CN" altLang="en-US" sz="1400" dirty="0"/>
              <a:t>使用 </a:t>
            </a:r>
            <a:r>
              <a:rPr lang="en-US" altLang="zh-CN" sz="1400" dirty="0"/>
              <a:t>NAT </a:t>
            </a:r>
            <a:r>
              <a:rPr lang="zh-CN" altLang="en-US" sz="1400" dirty="0"/>
              <a:t>模式网络时，虚拟机在外部网络中不必具有自己的 </a:t>
            </a:r>
            <a:r>
              <a:rPr lang="en-US" altLang="zh-CN" sz="1400" dirty="0"/>
              <a:t>IP </a:t>
            </a:r>
            <a:r>
              <a:rPr lang="zh-CN" altLang="en-US" sz="1400" dirty="0"/>
              <a:t>地址。主机系统上会建立单独的专用网络。在默认配置中，虚拟机会在此专用网络中通过 </a:t>
            </a:r>
            <a:r>
              <a:rPr lang="en-US" altLang="zh-CN" sz="1400" dirty="0"/>
              <a:t>DHCP </a:t>
            </a:r>
            <a:r>
              <a:rPr lang="zh-CN" altLang="en-US" sz="1400" dirty="0"/>
              <a:t>服务器获取地址。虚拟机和主机系统共享一个网络标识，此标识在外部网络中不可见。</a:t>
            </a:r>
          </a:p>
          <a:p>
            <a:pPr marL="0" indent="0" latinLnBrk="1">
              <a:buNone/>
            </a:pPr>
            <a:r>
              <a:rPr lang="zh-CN" altLang="en-US" sz="1400" dirty="0"/>
              <a:t>如果虚拟机使用 </a:t>
            </a:r>
            <a:r>
              <a:rPr lang="en-US" altLang="zh-CN" sz="1400" dirty="0"/>
              <a:t>NAT </a:t>
            </a:r>
            <a:r>
              <a:rPr lang="zh-CN" altLang="en-US" sz="1400" dirty="0"/>
              <a:t>模式连接网络，那么会使用默认的虚拟网络交换机 </a:t>
            </a:r>
            <a:r>
              <a:rPr lang="en-US" altLang="zh-CN" sz="1400" dirty="0"/>
              <a:t>(VMnet8)</a:t>
            </a:r>
            <a:r>
              <a:rPr lang="zh-CN" altLang="en-US" sz="1400" dirty="0"/>
              <a:t>。</a:t>
            </a: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r>
              <a:rPr lang="zh-CN" altLang="en-US" sz="1400" dirty="0"/>
              <a:t>也可以说这种模式下虚拟机把宿主机作为路由器访问网络，由于</a:t>
            </a:r>
            <a:r>
              <a:rPr lang="en-US" altLang="zh-CN" sz="1400" dirty="0"/>
              <a:t>NAT</a:t>
            </a:r>
            <a:r>
              <a:rPr lang="zh-CN" altLang="en-US" sz="1400" dirty="0"/>
              <a:t>模式下的虚拟系统的</a:t>
            </a:r>
            <a:r>
              <a:rPr lang="en-US" altLang="zh-CN" sz="1400" dirty="0"/>
              <a:t>TCP/IP</a:t>
            </a:r>
            <a:r>
              <a:rPr lang="zh-CN" altLang="en-US" sz="1400" dirty="0"/>
              <a:t>配置信息是由</a:t>
            </a:r>
            <a:r>
              <a:rPr lang="en-US" altLang="zh-CN" sz="1400" dirty="0"/>
              <a:t>VMnet8(NAT)</a:t>
            </a:r>
            <a:r>
              <a:rPr lang="zh-CN" altLang="en-US" sz="1400" dirty="0"/>
              <a:t>虚拟网络的</a:t>
            </a:r>
            <a:r>
              <a:rPr lang="en-US" altLang="zh-CN" sz="1400" dirty="0"/>
              <a:t>DHCP</a:t>
            </a:r>
            <a:r>
              <a:rPr lang="zh-CN" altLang="en-US" sz="1400" dirty="0"/>
              <a:t>服务器提供的，无法进行手工修改，因此虚拟系统也就无法和本局域网中的其他真实主机进行通讯。采用</a:t>
            </a:r>
            <a:r>
              <a:rPr lang="en-US" altLang="zh-CN" sz="1400" dirty="0"/>
              <a:t>NAT</a:t>
            </a:r>
            <a:r>
              <a:rPr lang="zh-CN" altLang="en-US" sz="1400" dirty="0"/>
              <a:t>模式最大的优势是虚拟系统接入互联网非常简单，你不需要进行任何其他的配置，只需要宿主机器能访问互联网即可。</a:t>
            </a:r>
          </a:p>
        </p:txBody>
      </p:sp>
      <p:pic>
        <p:nvPicPr>
          <p:cNvPr id="5" name="图片 4">
            <a:extLst>
              <a:ext uri="{FF2B5EF4-FFF2-40B4-BE49-F238E27FC236}">
                <a16:creationId xmlns:a16="http://schemas.microsoft.com/office/drawing/2014/main" id="{E72A08B9-C223-4FE7-B29B-B6E699CBB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68" y="2420888"/>
            <a:ext cx="6840760" cy="2664296"/>
          </a:xfrm>
          <a:prstGeom prst="rect">
            <a:avLst/>
          </a:prstGeom>
        </p:spPr>
      </p:pic>
    </p:spTree>
    <p:extLst>
      <p:ext uri="{BB962C8B-B14F-4D97-AF65-F5344CB8AC3E}">
        <p14:creationId xmlns:p14="http://schemas.microsoft.com/office/powerpoint/2010/main" val="387988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E6E4453-F520-4D53-8B94-4CB999ABA63E}"/>
              </a:ext>
            </a:extLst>
          </p:cNvPr>
          <p:cNvSpPr>
            <a:spLocks noGrp="1"/>
          </p:cNvSpPr>
          <p:nvPr>
            <p:ph idx="1"/>
          </p:nvPr>
        </p:nvSpPr>
        <p:spPr>
          <a:xfrm>
            <a:off x="1117309" y="548680"/>
            <a:ext cx="10157354" cy="5623520"/>
          </a:xfrm>
        </p:spPr>
        <p:txBody>
          <a:bodyPr>
            <a:normAutofit/>
          </a:bodyPr>
          <a:lstStyle/>
          <a:p>
            <a:r>
              <a:rPr lang="en-US" altLang="zh-CN" sz="1600" b="1" dirty="0"/>
              <a:t>3. </a:t>
            </a:r>
            <a:r>
              <a:rPr lang="zh-CN" altLang="en-US" sz="1600" b="1" dirty="0"/>
              <a:t>仅主机模式</a:t>
            </a:r>
            <a:r>
              <a:rPr lang="en-US" altLang="zh-CN" sz="1600" b="1" dirty="0"/>
              <a:t>(Host-Only)</a:t>
            </a:r>
          </a:p>
          <a:p>
            <a:pPr marL="0" indent="0" latinLnBrk="1">
              <a:buNone/>
            </a:pPr>
            <a:r>
              <a:rPr lang="zh-CN" altLang="en-US" sz="1400" dirty="0"/>
              <a:t>仅主机模式网络连接可创建完全包含在主机中的网络。仅主机模式网络连接使用对主机操作系统可见的虚拟网络适配器，在虚拟机和主机系统之间提供网络连接。</a:t>
            </a:r>
          </a:p>
          <a:p>
            <a:pPr marL="0" indent="0" latinLnBrk="1">
              <a:buNone/>
            </a:pPr>
            <a:r>
              <a:rPr lang="zh-CN" altLang="en-US" sz="1400" dirty="0"/>
              <a:t>如果虚拟机使用 仅主机模式连接网络，那么会使用默认的虚拟网络交换机 </a:t>
            </a:r>
            <a:r>
              <a:rPr lang="en-US" altLang="zh-CN" sz="1400" dirty="0"/>
              <a:t>(VMnet1)</a:t>
            </a:r>
            <a:r>
              <a:rPr lang="zh-CN" altLang="en-US" sz="1400" dirty="0"/>
              <a:t>。</a:t>
            </a:r>
            <a:endParaRPr lang="en-US" altLang="zh-CN" sz="1400" dirty="0"/>
          </a:p>
          <a:p>
            <a:pPr marL="0" indent="0" latinLnBrk="1">
              <a:buNone/>
            </a:pPr>
            <a:endParaRPr lang="zh-CN" altLang="en-US" sz="1400" dirty="0"/>
          </a:p>
          <a:p>
            <a:endParaRPr lang="en-US" altLang="zh-CN" dirty="0"/>
          </a:p>
          <a:p>
            <a:endParaRPr lang="en-US" altLang="zh-CN" dirty="0"/>
          </a:p>
          <a:p>
            <a:endParaRPr lang="en-US" altLang="zh-CN" dirty="0"/>
          </a:p>
          <a:p>
            <a:endParaRPr lang="en-US" altLang="zh-CN" dirty="0"/>
          </a:p>
          <a:p>
            <a:endParaRPr lang="en-US" altLang="zh-CN" dirty="0"/>
          </a:p>
          <a:p>
            <a:pPr marL="0" indent="0">
              <a:buNone/>
            </a:pPr>
            <a:r>
              <a:rPr lang="zh-CN" altLang="en-US" sz="1400" dirty="0"/>
              <a:t>这种方式下，宿主机和虚拟机在同一虚拟网络，默认设置虚拟网络和真实网络是相互隔离的，仅主机模式网络中的虚拟机无法连接</a:t>
            </a:r>
            <a:r>
              <a:rPr lang="en-US" altLang="zh-CN" sz="1400" dirty="0"/>
              <a:t>Internet</a:t>
            </a:r>
            <a:r>
              <a:rPr lang="zh-CN" altLang="en-US" sz="1400" dirty="0"/>
              <a:t>。</a:t>
            </a:r>
          </a:p>
        </p:txBody>
      </p:sp>
      <p:pic>
        <p:nvPicPr>
          <p:cNvPr id="5" name="图片 4">
            <a:extLst>
              <a:ext uri="{FF2B5EF4-FFF2-40B4-BE49-F238E27FC236}">
                <a16:creationId xmlns:a16="http://schemas.microsoft.com/office/drawing/2014/main" id="{BC075EF7-A518-4167-A25F-2E34079B5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76" y="2204864"/>
            <a:ext cx="7244340" cy="3024336"/>
          </a:xfrm>
          <a:prstGeom prst="rect">
            <a:avLst/>
          </a:prstGeom>
        </p:spPr>
      </p:pic>
    </p:spTree>
    <p:extLst>
      <p:ext uri="{BB962C8B-B14F-4D97-AF65-F5344CB8AC3E}">
        <p14:creationId xmlns:p14="http://schemas.microsoft.com/office/powerpoint/2010/main" val="35412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B4DA485-0A21-4944-8D9B-2ED85D987606}"/>
              </a:ext>
            </a:extLst>
          </p:cNvPr>
          <p:cNvSpPr>
            <a:spLocks noGrp="1"/>
          </p:cNvSpPr>
          <p:nvPr>
            <p:ph idx="1"/>
          </p:nvPr>
        </p:nvSpPr>
        <p:spPr>
          <a:xfrm>
            <a:off x="1117309" y="764704"/>
            <a:ext cx="10157354" cy="5407496"/>
          </a:xfrm>
        </p:spPr>
        <p:txBody>
          <a:bodyPr>
            <a:normAutofit/>
          </a:bodyPr>
          <a:lstStyle/>
          <a:p>
            <a:r>
              <a:rPr lang="en-US" altLang="zh-CN" sz="1600" b="1" dirty="0"/>
              <a:t>4. </a:t>
            </a:r>
            <a:r>
              <a:rPr lang="zh-CN" altLang="en-US" sz="1600" b="1" dirty="0"/>
              <a:t>三种模式的区别</a:t>
            </a:r>
            <a:endParaRPr lang="en-US" altLang="zh-CN" sz="1600" b="1" dirty="0"/>
          </a:p>
          <a:p>
            <a:r>
              <a:rPr lang="zh-CN" altLang="en-US" sz="1400" dirty="0"/>
              <a:t>桥接模式的虚拟机，就像一个在路由器</a:t>
            </a:r>
            <a:r>
              <a:rPr lang="en-US" altLang="zh-CN" sz="1400" dirty="0"/>
              <a:t>"</a:t>
            </a:r>
            <a:r>
              <a:rPr lang="zh-CN" altLang="en-US" sz="1400" dirty="0"/>
              <a:t>民政局</a:t>
            </a:r>
            <a:r>
              <a:rPr lang="en-US" altLang="zh-CN" sz="1400" dirty="0"/>
              <a:t>"</a:t>
            </a:r>
            <a:r>
              <a:rPr lang="zh-CN" altLang="en-US" sz="1400" dirty="0"/>
              <a:t>那里</a:t>
            </a:r>
            <a:r>
              <a:rPr lang="en-US" altLang="zh-CN" sz="1400" dirty="0"/>
              <a:t>"</a:t>
            </a:r>
            <a:r>
              <a:rPr lang="zh-CN" altLang="en-US" sz="1400" dirty="0"/>
              <a:t>上过户口</a:t>
            </a:r>
            <a:r>
              <a:rPr lang="en-US" altLang="zh-CN" sz="1400" dirty="0"/>
              <a:t>"</a:t>
            </a:r>
            <a:r>
              <a:rPr lang="zh-CN" altLang="en-US" sz="1400" dirty="0"/>
              <a:t>的成年人，有自己单独的居住地址，虽然和主机住在同一个大院里，但好歹是有户口的人，可以大摇大摆地直接和外面通信。</a:t>
            </a:r>
          </a:p>
          <a:p>
            <a:r>
              <a:rPr lang="en-US" altLang="zh-CN" sz="1400" dirty="0"/>
              <a:t>NAT</a:t>
            </a:r>
            <a:r>
              <a:rPr lang="zh-CN" altLang="en-US" sz="1400" dirty="0"/>
              <a:t>模式的虚拟机，纯粹就是一个没上过户口的黑户，路由器</a:t>
            </a:r>
            <a:r>
              <a:rPr lang="en-US" altLang="zh-CN" sz="1400" dirty="0"/>
              <a:t>"</a:t>
            </a:r>
            <a:r>
              <a:rPr lang="zh-CN" altLang="en-US" sz="1400" dirty="0"/>
              <a:t>民政局</a:t>
            </a:r>
            <a:r>
              <a:rPr lang="en-US" altLang="zh-CN" sz="1400" dirty="0"/>
              <a:t>"</a:t>
            </a:r>
            <a:r>
              <a:rPr lang="zh-CN" altLang="en-US" sz="1400" dirty="0"/>
              <a:t>根本不知道有这么个人，自然也不会主动和它通信。即使虚拟机偶尔要向外面发送点的信件，都得交给主机以主机的名义转发出去，主机还专门请了一位叫做</a:t>
            </a:r>
            <a:r>
              <a:rPr lang="en-US" altLang="zh-CN" sz="1400" dirty="0"/>
              <a:t>NAT</a:t>
            </a:r>
            <a:r>
              <a:rPr lang="zh-CN" altLang="en-US" sz="1400" dirty="0"/>
              <a:t>的老大爷来专门负责这些虚拟机的发信、收信事宜。</a:t>
            </a:r>
          </a:p>
          <a:p>
            <a:r>
              <a:rPr lang="zh-CN" altLang="en-US" sz="1400" dirty="0"/>
              <a:t>仅主机模式的虚拟机，纯粹是一个彻彻底底的黑奴，不仅没有户口、路由器</a:t>
            </a:r>
            <a:r>
              <a:rPr lang="en-US" altLang="zh-CN" sz="1400" dirty="0"/>
              <a:t>"</a:t>
            </a:r>
            <a:r>
              <a:rPr lang="zh-CN" altLang="en-US" sz="1400" dirty="0"/>
              <a:t>民政局</a:t>
            </a:r>
            <a:r>
              <a:rPr lang="en-US" altLang="zh-CN" sz="1400" dirty="0"/>
              <a:t>"</a:t>
            </a:r>
            <a:r>
              <a:rPr lang="zh-CN" altLang="en-US" sz="1400" dirty="0"/>
              <a:t>不知道这么号人，还被主机关在小黑屋里，连信件也不准往外发。</a:t>
            </a:r>
          </a:p>
          <a:p>
            <a:endParaRPr lang="zh-CN" altLang="en-US" sz="1600" dirty="0"/>
          </a:p>
        </p:txBody>
      </p:sp>
    </p:spTree>
    <p:extLst>
      <p:ext uri="{BB962C8B-B14F-4D97-AF65-F5344CB8AC3E}">
        <p14:creationId xmlns:p14="http://schemas.microsoft.com/office/powerpoint/2010/main" val="222567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7C6729D-06DD-4558-A267-1CA7BC952D85}"/>
              </a:ext>
            </a:extLst>
          </p:cNvPr>
          <p:cNvPicPr>
            <a:picLocks noChangeAspect="1"/>
          </p:cNvPicPr>
          <p:nvPr/>
        </p:nvPicPr>
        <p:blipFill>
          <a:blip r:embed="rId2"/>
          <a:stretch>
            <a:fillRect/>
          </a:stretch>
        </p:blipFill>
        <p:spPr>
          <a:xfrm>
            <a:off x="2926060" y="463135"/>
            <a:ext cx="5809456" cy="5931729"/>
          </a:xfrm>
          <a:prstGeom prst="rect">
            <a:avLst/>
          </a:prstGeom>
        </p:spPr>
      </p:pic>
    </p:spTree>
    <p:extLst>
      <p:ext uri="{BB962C8B-B14F-4D97-AF65-F5344CB8AC3E}">
        <p14:creationId xmlns:p14="http://schemas.microsoft.com/office/powerpoint/2010/main" val="345009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35074EA-E70E-4ACA-8126-BF92EFEA9485}"/>
              </a:ext>
            </a:extLst>
          </p:cNvPr>
          <p:cNvSpPr>
            <a:spLocks noGrp="1"/>
          </p:cNvSpPr>
          <p:nvPr>
            <p:ph idx="1"/>
          </p:nvPr>
        </p:nvSpPr>
        <p:spPr>
          <a:xfrm>
            <a:off x="1117309" y="764704"/>
            <a:ext cx="10157354" cy="5407496"/>
          </a:xfrm>
        </p:spPr>
        <p:txBody>
          <a:bodyPr>
            <a:normAutofit/>
          </a:bodyPr>
          <a:lstStyle/>
          <a:p>
            <a:r>
              <a:rPr lang="en-US" altLang="zh-CN" sz="1400" dirty="0"/>
              <a:t>1. </a:t>
            </a:r>
            <a:r>
              <a:rPr lang="zh-CN" altLang="en-US" sz="1400" dirty="0"/>
              <a:t>创建新的虚拟机 </a:t>
            </a:r>
            <a:endParaRPr lang="en-US" altLang="zh-CN" sz="1400" dirty="0"/>
          </a:p>
          <a:p>
            <a:endParaRPr lang="zh-CN" altLang="en-US" sz="1400" dirty="0"/>
          </a:p>
        </p:txBody>
      </p:sp>
      <p:pic>
        <p:nvPicPr>
          <p:cNvPr id="4" name="图片 3">
            <a:extLst>
              <a:ext uri="{FF2B5EF4-FFF2-40B4-BE49-F238E27FC236}">
                <a16:creationId xmlns:a16="http://schemas.microsoft.com/office/drawing/2014/main" id="{5DF43C7B-576C-4A68-B89F-9259A0F69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466" y="1124744"/>
            <a:ext cx="9361040" cy="4902760"/>
          </a:xfrm>
          <a:prstGeom prst="rect">
            <a:avLst/>
          </a:prstGeom>
        </p:spPr>
      </p:pic>
    </p:spTree>
    <p:extLst>
      <p:ext uri="{BB962C8B-B14F-4D97-AF65-F5344CB8AC3E}">
        <p14:creationId xmlns:p14="http://schemas.microsoft.com/office/powerpoint/2010/main" val="183244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D59302A-178B-49A0-832A-38C864D2F90F}"/>
              </a:ext>
            </a:extLst>
          </p:cNvPr>
          <p:cNvSpPr txBox="1"/>
          <p:nvPr/>
        </p:nvSpPr>
        <p:spPr>
          <a:xfrm>
            <a:off x="1199806" y="735087"/>
            <a:ext cx="9060692" cy="5693866"/>
          </a:xfrm>
          <a:prstGeom prst="rect">
            <a:avLst/>
          </a:prstGeom>
          <a:noFill/>
        </p:spPr>
        <p:txBody>
          <a:bodyPr wrap="square" rtlCol="0">
            <a:spAutoFit/>
          </a:bodyPr>
          <a:lstStyle/>
          <a:p>
            <a:r>
              <a:rPr lang="en-US" altLang="zh-CN" sz="1400" dirty="0"/>
              <a:t>2. </a:t>
            </a:r>
            <a:r>
              <a:rPr lang="zh-CN" altLang="en-US" sz="1400" dirty="0"/>
              <a:t>选择</a:t>
            </a:r>
            <a:r>
              <a:rPr lang="en-US" altLang="zh-CN" sz="1400" dirty="0"/>
              <a:t>ubuntu </a:t>
            </a:r>
            <a:r>
              <a:rPr lang="zh-CN" altLang="en-US" sz="1400" dirty="0"/>
              <a:t>操作系统镜像</a:t>
            </a:r>
            <a:r>
              <a:rPr lang="en-US" altLang="zh-CN" sz="1400" dirty="0"/>
              <a:t>(</a:t>
            </a:r>
            <a:r>
              <a:rPr lang="en-US" altLang="zh-CN" sz="1400" dirty="0" err="1"/>
              <a:t>ios</a:t>
            </a:r>
            <a:r>
              <a:rPr lang="en-US" altLang="zh-CN" sz="1400" dirty="0"/>
              <a:t>)</a:t>
            </a:r>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zh-CN" altLang="en-US" sz="1400" dirty="0"/>
          </a:p>
        </p:txBody>
      </p:sp>
      <p:pic>
        <p:nvPicPr>
          <p:cNvPr id="11" name="图片 10">
            <a:extLst>
              <a:ext uri="{FF2B5EF4-FFF2-40B4-BE49-F238E27FC236}">
                <a16:creationId xmlns:a16="http://schemas.microsoft.com/office/drawing/2014/main" id="{D0FE484C-A59E-4411-AE77-170461419A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473" y="1118118"/>
            <a:ext cx="8849357" cy="4927803"/>
          </a:xfrm>
          <a:prstGeom prst="rect">
            <a:avLst/>
          </a:prstGeom>
        </p:spPr>
      </p:pic>
    </p:spTree>
    <p:extLst>
      <p:ext uri="{BB962C8B-B14F-4D97-AF65-F5344CB8AC3E}">
        <p14:creationId xmlns:p14="http://schemas.microsoft.com/office/powerpoint/2010/main" val="78358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B825966-2B69-4532-AFB5-5329F8288EDD}"/>
              </a:ext>
            </a:extLst>
          </p:cNvPr>
          <p:cNvSpPr>
            <a:spLocks noGrp="1"/>
          </p:cNvSpPr>
          <p:nvPr>
            <p:ph idx="1"/>
          </p:nvPr>
        </p:nvSpPr>
        <p:spPr>
          <a:xfrm>
            <a:off x="1015735" y="617240"/>
            <a:ext cx="10157354" cy="5623520"/>
          </a:xfrm>
        </p:spPr>
        <p:txBody>
          <a:bodyPr>
            <a:normAutofit/>
          </a:bodyPr>
          <a:lstStyle/>
          <a:p>
            <a:r>
              <a:rPr lang="en-US" altLang="zh-CN" sz="1400" dirty="0"/>
              <a:t>3. </a:t>
            </a:r>
            <a:r>
              <a:rPr lang="zh-CN" altLang="en-US" sz="1400" dirty="0"/>
              <a:t>设置</a:t>
            </a:r>
            <a:r>
              <a:rPr lang="en-US" altLang="zh-CN" sz="1400" dirty="0" err="1"/>
              <a:t>linux</a:t>
            </a:r>
            <a:r>
              <a:rPr lang="zh-CN" altLang="en-US" sz="1400" dirty="0"/>
              <a:t>名，用户名密码</a:t>
            </a:r>
            <a:endParaRPr lang="en-US" altLang="zh-CN" sz="1400" dirty="0"/>
          </a:p>
          <a:p>
            <a:endParaRPr lang="zh-CN" altLang="en-US" sz="1400" dirty="0"/>
          </a:p>
        </p:txBody>
      </p:sp>
      <p:pic>
        <p:nvPicPr>
          <p:cNvPr id="5" name="图片 4">
            <a:extLst>
              <a:ext uri="{FF2B5EF4-FFF2-40B4-BE49-F238E27FC236}">
                <a16:creationId xmlns:a16="http://schemas.microsoft.com/office/drawing/2014/main" id="{6193E405-48EC-4866-ACCB-61F2E35EE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908" y="1333207"/>
            <a:ext cx="4887007" cy="4191585"/>
          </a:xfrm>
          <a:prstGeom prst="rect">
            <a:avLst/>
          </a:prstGeom>
        </p:spPr>
      </p:pic>
    </p:spTree>
    <p:extLst>
      <p:ext uri="{BB962C8B-B14F-4D97-AF65-F5344CB8AC3E}">
        <p14:creationId xmlns:p14="http://schemas.microsoft.com/office/powerpoint/2010/main" val="241334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1850051-12D0-4759-99D7-EDEA5BCF8A8F}"/>
              </a:ext>
            </a:extLst>
          </p:cNvPr>
          <p:cNvSpPr>
            <a:spLocks noGrp="1"/>
          </p:cNvSpPr>
          <p:nvPr>
            <p:ph idx="1"/>
          </p:nvPr>
        </p:nvSpPr>
        <p:spPr>
          <a:xfrm>
            <a:off x="1117309" y="620688"/>
            <a:ext cx="10157354" cy="5551512"/>
          </a:xfrm>
        </p:spPr>
        <p:txBody>
          <a:bodyPr>
            <a:normAutofit/>
          </a:bodyPr>
          <a:lstStyle/>
          <a:p>
            <a:r>
              <a:rPr lang="en-US" altLang="zh-CN" sz="1400" dirty="0"/>
              <a:t>4. </a:t>
            </a:r>
            <a:r>
              <a:rPr lang="zh-CN" altLang="en-US" sz="1400" dirty="0"/>
              <a:t>设置虚拟机名字及安装路径</a:t>
            </a:r>
            <a:endParaRPr lang="en-US" altLang="zh-CN" sz="1400" dirty="0"/>
          </a:p>
          <a:p>
            <a:endParaRPr lang="zh-CN" altLang="en-US" sz="1400" dirty="0"/>
          </a:p>
        </p:txBody>
      </p:sp>
      <p:pic>
        <p:nvPicPr>
          <p:cNvPr id="5" name="图片 4">
            <a:extLst>
              <a:ext uri="{FF2B5EF4-FFF2-40B4-BE49-F238E27FC236}">
                <a16:creationId xmlns:a16="http://schemas.microsoft.com/office/drawing/2014/main" id="{8EBB2313-AFFB-466F-9650-FC4C85E05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983" y="1412776"/>
            <a:ext cx="8942005" cy="4534533"/>
          </a:xfrm>
          <a:prstGeom prst="rect">
            <a:avLst/>
          </a:prstGeom>
        </p:spPr>
      </p:pic>
    </p:spTree>
    <p:extLst>
      <p:ext uri="{BB962C8B-B14F-4D97-AF65-F5344CB8AC3E}">
        <p14:creationId xmlns:p14="http://schemas.microsoft.com/office/powerpoint/2010/main" val="319300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CF6B1C2-D5BD-4C4B-8AFC-0FDB6C5B3387}"/>
              </a:ext>
            </a:extLst>
          </p:cNvPr>
          <p:cNvSpPr>
            <a:spLocks noGrp="1"/>
          </p:cNvSpPr>
          <p:nvPr>
            <p:ph idx="1"/>
          </p:nvPr>
        </p:nvSpPr>
        <p:spPr>
          <a:xfrm>
            <a:off x="1117309" y="548680"/>
            <a:ext cx="10157354" cy="6048672"/>
          </a:xfrm>
        </p:spPr>
        <p:txBody>
          <a:bodyPr>
            <a:normAutofit/>
          </a:bodyPr>
          <a:lstStyle/>
          <a:p>
            <a:r>
              <a:rPr lang="en-US" altLang="zh-CN" sz="1400" dirty="0"/>
              <a:t>5. </a:t>
            </a:r>
            <a:r>
              <a:rPr lang="zh-CN" altLang="en-US" sz="1400" dirty="0"/>
              <a:t>安装虚拟机</a:t>
            </a:r>
            <a:endParaRPr lang="en-US" altLang="zh-CN" sz="1400" dirty="0"/>
          </a:p>
          <a:p>
            <a:pPr marL="0" indent="0">
              <a:buNone/>
            </a:pPr>
            <a:endParaRPr lang="en-US" altLang="zh-CN" sz="1400" dirty="0"/>
          </a:p>
          <a:p>
            <a:endParaRPr lang="zh-CN" altLang="en-US" sz="1400" dirty="0"/>
          </a:p>
        </p:txBody>
      </p:sp>
      <p:pic>
        <p:nvPicPr>
          <p:cNvPr id="5" name="图片 4">
            <a:extLst>
              <a:ext uri="{FF2B5EF4-FFF2-40B4-BE49-F238E27FC236}">
                <a16:creationId xmlns:a16="http://schemas.microsoft.com/office/drawing/2014/main" id="{046ADF15-B925-43A2-BC4A-A0DF1B473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884" y="1153195"/>
            <a:ext cx="9577064" cy="5156125"/>
          </a:xfrm>
          <a:prstGeom prst="rect">
            <a:avLst/>
          </a:prstGeom>
        </p:spPr>
      </p:pic>
    </p:spTree>
    <p:extLst>
      <p:ext uri="{BB962C8B-B14F-4D97-AF65-F5344CB8AC3E}">
        <p14:creationId xmlns:p14="http://schemas.microsoft.com/office/powerpoint/2010/main" val="2797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117309" y="76200"/>
            <a:ext cx="10157354" cy="1397000"/>
          </a:xfrm>
        </p:spPr>
        <p:txBody>
          <a:bodyPr rtlCol="0"/>
          <a:lstStyle/>
          <a:p>
            <a:pPr rtl="0"/>
            <a:r>
              <a:rPr lang="en-US" altLang="zh-CN" dirty="0">
                <a:latin typeface="微软雅黑" panose="020B0503020204020204" pitchFamily="34" charset="-122"/>
                <a:ea typeface="微软雅黑" panose="020B0503020204020204" pitchFamily="34" charset="-122"/>
              </a:rPr>
              <a:t>Python </a:t>
            </a:r>
            <a:r>
              <a:rPr lang="zh-CN" altLang="en-US" dirty="0">
                <a:latin typeface="微软雅黑" panose="020B0503020204020204" pitchFamily="34" charset="-122"/>
                <a:ea typeface="微软雅黑" panose="020B0503020204020204" pitchFamily="34" charset="-122"/>
              </a:rPr>
              <a:t>历史</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1117309" y="1701800"/>
            <a:ext cx="6201239" cy="3959448"/>
          </a:xfrm>
        </p:spPr>
        <p:txBody>
          <a:bodyPr rtlCol="0">
            <a:normAutofit/>
          </a:bodyPr>
          <a:lstStyle/>
          <a:p>
            <a:r>
              <a:rPr lang="en-US" altLang="zh-CN" sz="1600" dirty="0"/>
              <a:t>1989</a:t>
            </a:r>
            <a:r>
              <a:rPr lang="zh-CN" altLang="en-US" sz="1600" dirty="0"/>
              <a:t>年，被称为龟叔的吉多</a:t>
            </a:r>
            <a:r>
              <a:rPr lang="en-US" altLang="zh-CN" sz="1600" dirty="0"/>
              <a:t>·</a:t>
            </a:r>
            <a:r>
              <a:rPr lang="zh-CN" altLang="en-US" sz="1600" dirty="0"/>
              <a:t>范罗苏姆（</a:t>
            </a:r>
            <a:r>
              <a:rPr lang="en-US" altLang="zh-CN" sz="1600" dirty="0"/>
              <a:t>Guido van Rossum</a:t>
            </a:r>
            <a:r>
              <a:rPr lang="zh-CN" altLang="en-US" sz="1600" dirty="0"/>
              <a:t>）在</a:t>
            </a:r>
            <a:r>
              <a:rPr lang="en-US" altLang="zh-CN" sz="1600" dirty="0"/>
              <a:t>1989</a:t>
            </a:r>
            <a:r>
              <a:rPr lang="zh-CN" altLang="en-US" sz="1600" dirty="0"/>
              <a:t>年</a:t>
            </a:r>
            <a:r>
              <a:rPr lang="en-US" altLang="zh-CN" sz="1600" dirty="0"/>
              <a:t>12</a:t>
            </a:r>
            <a:r>
              <a:rPr lang="zh-CN" altLang="en-US" sz="1600" dirty="0"/>
              <a:t>月的圣诞节期间，为了打发时间，决定开发一种新的脚本解释程序，并开始着手编写。因为其喜欢</a:t>
            </a:r>
            <a:r>
              <a:rPr lang="en-US" altLang="zh-CN" sz="1600" dirty="0"/>
              <a:t>Monty Python</a:t>
            </a:r>
            <a:r>
              <a:rPr lang="zh-CN" altLang="en-US" sz="1600" dirty="0"/>
              <a:t>喜剧团，所以将其命名为</a:t>
            </a:r>
            <a:r>
              <a:rPr lang="en-US" altLang="zh-CN" sz="1600" dirty="0"/>
              <a:t>python</a:t>
            </a:r>
            <a:r>
              <a:rPr lang="zh-CN" altLang="en-US" sz="1600" dirty="0"/>
              <a:t>，中文意思是蟒蛇；</a:t>
            </a:r>
          </a:p>
          <a:p>
            <a:r>
              <a:rPr lang="en-US" altLang="zh-CN" sz="1600" dirty="0"/>
              <a:t>1990</a:t>
            </a:r>
            <a:r>
              <a:rPr lang="zh-CN" altLang="en-US" sz="1600" dirty="0"/>
              <a:t>年，发布了</a:t>
            </a:r>
            <a:r>
              <a:rPr lang="en-US" altLang="zh-CN" sz="1600" dirty="0"/>
              <a:t>python</a:t>
            </a:r>
            <a:r>
              <a:rPr lang="zh-CN" altLang="en-US" sz="1600" dirty="0"/>
              <a:t>的第一个版本；</a:t>
            </a:r>
          </a:p>
          <a:p>
            <a:r>
              <a:rPr lang="en-US" altLang="zh-CN" sz="1600" dirty="0"/>
              <a:t>2001</a:t>
            </a:r>
            <a:r>
              <a:rPr lang="zh-CN" altLang="en-US" sz="1600" dirty="0"/>
              <a:t>年，发布了</a:t>
            </a:r>
            <a:r>
              <a:rPr lang="en-US" altLang="zh-CN" sz="1600" dirty="0"/>
              <a:t>python 2.x</a:t>
            </a:r>
            <a:r>
              <a:rPr lang="zh-CN" altLang="en-US" sz="1600" dirty="0"/>
              <a:t>版本，版本更新至</a:t>
            </a:r>
            <a:r>
              <a:rPr lang="en-US" altLang="zh-CN" sz="1600" dirty="0"/>
              <a:t>2.7</a:t>
            </a:r>
            <a:r>
              <a:rPr lang="zh-CN" altLang="en-US" sz="1600" dirty="0"/>
              <a:t>，</a:t>
            </a:r>
            <a:r>
              <a:rPr lang="en-US" altLang="zh-CN" sz="1600" dirty="0"/>
              <a:t>2.x</a:t>
            </a:r>
            <a:r>
              <a:rPr lang="zh-CN" altLang="en-US" sz="1600" dirty="0"/>
              <a:t>内不再更新</a:t>
            </a:r>
            <a:r>
              <a:rPr lang="en-US" altLang="zh-CN" sz="1600" dirty="0"/>
              <a:t>2.7</a:t>
            </a:r>
            <a:r>
              <a:rPr lang="zh-CN" altLang="en-US" sz="1600" dirty="0"/>
              <a:t>以上版本；</a:t>
            </a:r>
          </a:p>
          <a:p>
            <a:r>
              <a:rPr lang="en-US" altLang="zh-CN" sz="1600" dirty="0"/>
              <a:t>2013</a:t>
            </a:r>
            <a:r>
              <a:rPr lang="zh-CN" altLang="en-US" sz="1600" dirty="0"/>
              <a:t>年，发布了</a:t>
            </a:r>
            <a:r>
              <a:rPr lang="en-US" altLang="zh-CN" sz="1600" dirty="0"/>
              <a:t>python 3.0</a:t>
            </a:r>
            <a:r>
              <a:rPr lang="zh-CN" altLang="en-US" sz="1600" dirty="0"/>
              <a:t>版本；</a:t>
            </a:r>
          </a:p>
        </p:txBody>
      </p:sp>
      <p:pic>
        <p:nvPicPr>
          <p:cNvPr id="5" name="图片 4">
            <a:extLst>
              <a:ext uri="{FF2B5EF4-FFF2-40B4-BE49-F238E27FC236}">
                <a16:creationId xmlns:a16="http://schemas.microsoft.com/office/drawing/2014/main" id="{F77C69FD-C87F-4655-9DB2-BC8764AC2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2564" y="1701800"/>
            <a:ext cx="2952328" cy="3959448"/>
          </a:xfrm>
          <a:prstGeom prst="rect">
            <a:avLst/>
          </a:prstGeom>
        </p:spPr>
      </p:pic>
    </p:spTree>
    <p:extLst>
      <p:ext uri="{BB962C8B-B14F-4D97-AF65-F5344CB8AC3E}">
        <p14:creationId xmlns:p14="http://schemas.microsoft.com/office/powerpoint/2010/main" val="71118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98C1BB-2243-4B3F-A7F8-99A912DEF06D}"/>
              </a:ext>
            </a:extLst>
          </p:cNvPr>
          <p:cNvSpPr>
            <a:spLocks noGrp="1"/>
          </p:cNvSpPr>
          <p:nvPr>
            <p:ph idx="1"/>
          </p:nvPr>
        </p:nvSpPr>
        <p:spPr>
          <a:xfrm>
            <a:off x="1117309" y="620688"/>
            <a:ext cx="10157354" cy="5551512"/>
          </a:xfrm>
        </p:spPr>
        <p:txBody>
          <a:bodyPr>
            <a:normAutofit/>
          </a:bodyPr>
          <a:lstStyle/>
          <a:p>
            <a:r>
              <a:rPr lang="en-US" altLang="zh-CN" sz="1400" dirty="0"/>
              <a:t>6. </a:t>
            </a:r>
            <a:r>
              <a:rPr lang="zh-CN" altLang="en-US" sz="1400" dirty="0"/>
              <a:t>安装完成</a:t>
            </a:r>
            <a:endParaRPr lang="en-US" altLang="zh-CN" sz="1400" dirty="0"/>
          </a:p>
          <a:p>
            <a:endParaRPr lang="zh-CN" altLang="en-US" sz="1400" dirty="0"/>
          </a:p>
        </p:txBody>
      </p:sp>
      <p:pic>
        <p:nvPicPr>
          <p:cNvPr id="5" name="图片 4">
            <a:extLst>
              <a:ext uri="{FF2B5EF4-FFF2-40B4-BE49-F238E27FC236}">
                <a16:creationId xmlns:a16="http://schemas.microsoft.com/office/drawing/2014/main" id="{086D2C24-0815-4ADF-8C1D-080FE2DE5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616" y="1124744"/>
            <a:ext cx="9369592" cy="5256649"/>
          </a:xfrm>
          <a:prstGeom prst="rect">
            <a:avLst/>
          </a:prstGeom>
        </p:spPr>
      </p:pic>
    </p:spTree>
    <p:extLst>
      <p:ext uri="{BB962C8B-B14F-4D97-AF65-F5344CB8AC3E}">
        <p14:creationId xmlns:p14="http://schemas.microsoft.com/office/powerpoint/2010/main" val="124805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09CB9A5-F146-4055-9990-2DB69790B6DE}"/>
              </a:ext>
            </a:extLst>
          </p:cNvPr>
          <p:cNvSpPr>
            <a:spLocks noGrp="1"/>
          </p:cNvSpPr>
          <p:nvPr>
            <p:ph idx="1"/>
          </p:nvPr>
        </p:nvSpPr>
        <p:spPr>
          <a:xfrm>
            <a:off x="1117309" y="692696"/>
            <a:ext cx="10157354" cy="5479504"/>
          </a:xfrm>
        </p:spPr>
        <p:txBody>
          <a:bodyPr/>
          <a:lstStyle/>
          <a:p>
            <a:r>
              <a:rPr lang="en-US" altLang="zh-CN" sz="1400" dirty="0"/>
              <a:t>7. </a:t>
            </a:r>
            <a:r>
              <a:rPr lang="zh-CN" altLang="en-US" sz="1400" dirty="0"/>
              <a:t>设置（调整）虚拟机内存</a:t>
            </a:r>
            <a:r>
              <a:rPr lang="en-US" altLang="zh-CN" sz="1400" dirty="0"/>
              <a:t>,</a:t>
            </a:r>
            <a:r>
              <a:rPr lang="en-US" altLang="zh-CN" sz="1400" dirty="0" err="1"/>
              <a:t>cpu</a:t>
            </a:r>
            <a:r>
              <a:rPr lang="en-US" altLang="zh-CN" sz="1400" dirty="0"/>
              <a:t> </a:t>
            </a:r>
            <a:r>
              <a:rPr lang="zh-CN" altLang="en-US" sz="1400" dirty="0"/>
              <a:t>核数与硬盘大小</a:t>
            </a:r>
            <a:endParaRPr lang="en-US" altLang="zh-CN" sz="1400" dirty="0"/>
          </a:p>
          <a:p>
            <a:endParaRPr lang="zh-CN" altLang="en-US" dirty="0"/>
          </a:p>
        </p:txBody>
      </p:sp>
      <p:pic>
        <p:nvPicPr>
          <p:cNvPr id="5" name="图片 4">
            <a:extLst>
              <a:ext uri="{FF2B5EF4-FFF2-40B4-BE49-F238E27FC236}">
                <a16:creationId xmlns:a16="http://schemas.microsoft.com/office/drawing/2014/main" id="{CC161637-3510-414B-944C-244177F7D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124" y="1196752"/>
            <a:ext cx="5184576" cy="5400600"/>
          </a:xfrm>
          <a:prstGeom prst="rect">
            <a:avLst/>
          </a:prstGeom>
        </p:spPr>
      </p:pic>
    </p:spTree>
    <p:extLst>
      <p:ext uri="{BB962C8B-B14F-4D97-AF65-F5344CB8AC3E}">
        <p14:creationId xmlns:p14="http://schemas.microsoft.com/office/powerpoint/2010/main" val="179501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82C1795-80AF-4B94-9237-1EBE41633B86}"/>
              </a:ext>
            </a:extLst>
          </p:cNvPr>
          <p:cNvSpPr>
            <a:spLocks noGrp="1"/>
          </p:cNvSpPr>
          <p:nvPr>
            <p:ph idx="1"/>
          </p:nvPr>
        </p:nvSpPr>
        <p:spPr>
          <a:xfrm>
            <a:off x="1117309" y="620688"/>
            <a:ext cx="10157354" cy="5551512"/>
          </a:xfrm>
        </p:spPr>
        <p:txBody>
          <a:bodyPr>
            <a:normAutofit/>
          </a:bodyPr>
          <a:lstStyle/>
          <a:p>
            <a:r>
              <a:rPr lang="en-US" altLang="zh-CN" sz="1400" dirty="0"/>
              <a:t>8. </a:t>
            </a:r>
            <a:r>
              <a:rPr lang="zh-CN" altLang="en-US" sz="1400" dirty="0"/>
              <a:t>安装</a:t>
            </a:r>
            <a:r>
              <a:rPr lang="en-US" altLang="zh-CN" sz="1400" dirty="0"/>
              <a:t>python3 </a:t>
            </a:r>
            <a:r>
              <a:rPr lang="zh-CN" altLang="en-US" sz="1400" dirty="0"/>
              <a:t>开发环境</a:t>
            </a:r>
            <a:endParaRPr lang="en-US" altLang="zh-CN" sz="1400" dirty="0"/>
          </a:p>
          <a:p>
            <a:r>
              <a:rPr lang="zh-CN" altLang="en-US" sz="1200" i="1" dirty="0"/>
              <a:t>命令行</a:t>
            </a:r>
            <a:r>
              <a:rPr lang="en-US" altLang="zh-CN" sz="1200" i="1" dirty="0"/>
              <a:t>:</a:t>
            </a:r>
          </a:p>
          <a:p>
            <a:r>
              <a:rPr lang="en-US" altLang="zh-CN" sz="1400" dirty="0" err="1"/>
              <a:t>sudo</a:t>
            </a:r>
            <a:r>
              <a:rPr lang="en-US" altLang="zh-CN" sz="1400" dirty="0"/>
              <a:t> apt install python3</a:t>
            </a:r>
          </a:p>
          <a:p>
            <a:r>
              <a:rPr lang="en-US" altLang="zh-CN" sz="1400" dirty="0" err="1"/>
              <a:t>sudo</a:t>
            </a:r>
            <a:r>
              <a:rPr lang="en-US" altLang="zh-CN" sz="1400" dirty="0"/>
              <a:t> apt install python3-pip</a:t>
            </a:r>
          </a:p>
          <a:p>
            <a:endParaRPr lang="en-US" altLang="zh-CN" sz="1400" dirty="0"/>
          </a:p>
        </p:txBody>
      </p:sp>
      <p:pic>
        <p:nvPicPr>
          <p:cNvPr id="10" name="图片 9">
            <a:extLst>
              <a:ext uri="{FF2B5EF4-FFF2-40B4-BE49-F238E27FC236}">
                <a16:creationId xmlns:a16="http://schemas.microsoft.com/office/drawing/2014/main" id="{7C867304-589C-4039-8FBC-A921A6A6D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745" y="4556416"/>
            <a:ext cx="7582958" cy="1181265"/>
          </a:xfrm>
          <a:prstGeom prst="rect">
            <a:avLst/>
          </a:prstGeom>
        </p:spPr>
      </p:pic>
      <p:pic>
        <p:nvPicPr>
          <p:cNvPr id="12" name="图片 11">
            <a:extLst>
              <a:ext uri="{FF2B5EF4-FFF2-40B4-BE49-F238E27FC236}">
                <a16:creationId xmlns:a16="http://schemas.microsoft.com/office/drawing/2014/main" id="{81505350-372F-4044-81D9-2DAE5CE30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745" y="2492895"/>
            <a:ext cx="7582958" cy="1629002"/>
          </a:xfrm>
          <a:prstGeom prst="rect">
            <a:avLst/>
          </a:prstGeom>
        </p:spPr>
      </p:pic>
    </p:spTree>
    <p:extLst>
      <p:ext uri="{BB962C8B-B14F-4D97-AF65-F5344CB8AC3E}">
        <p14:creationId xmlns:p14="http://schemas.microsoft.com/office/powerpoint/2010/main" val="78298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694006E-AAC1-4637-8F1D-92B8A076E495}"/>
              </a:ext>
            </a:extLst>
          </p:cNvPr>
          <p:cNvSpPr>
            <a:spLocks noGrp="1"/>
          </p:cNvSpPr>
          <p:nvPr>
            <p:ph idx="1"/>
          </p:nvPr>
        </p:nvSpPr>
        <p:spPr>
          <a:xfrm>
            <a:off x="1015735" y="761256"/>
            <a:ext cx="10157354" cy="5335488"/>
          </a:xfrm>
        </p:spPr>
        <p:txBody>
          <a:bodyPr>
            <a:normAutofit/>
          </a:bodyPr>
          <a:lstStyle/>
          <a:p>
            <a:r>
              <a:rPr lang="en-US" altLang="zh-CN" sz="1400" dirty="0"/>
              <a:t>9. ubuntu </a:t>
            </a:r>
            <a:r>
              <a:rPr lang="zh-CN" altLang="en-US" sz="1400" dirty="0"/>
              <a:t>中文输入法支持</a:t>
            </a:r>
            <a:endParaRPr lang="en-US" altLang="zh-CN" sz="1400" dirty="0"/>
          </a:p>
          <a:p>
            <a:pPr marL="0" indent="0">
              <a:buNone/>
            </a:pPr>
            <a:r>
              <a:rPr lang="zh-CN" altLang="en-US" sz="1200" b="1" dirty="0"/>
              <a:t>          搜狗中文输入法的安装</a:t>
            </a:r>
            <a:r>
              <a:rPr lang="zh-CN" altLang="en-US" sz="1200" dirty="0"/>
              <a:t>：</a:t>
            </a:r>
            <a:r>
              <a:rPr lang="en-US" altLang="zh-CN" sz="1200" i="1" dirty="0">
                <a:hlinkClick r:id="rId2"/>
              </a:rPr>
              <a:t>https://www.cnblogs.com/darklights/p/7722861.html</a:t>
            </a:r>
            <a:endParaRPr lang="en-US" altLang="zh-CN" sz="1200" i="1" dirty="0"/>
          </a:p>
          <a:p>
            <a:pPr marL="0" indent="0">
              <a:buNone/>
            </a:pPr>
            <a:r>
              <a:rPr lang="en-US" altLang="zh-CN" sz="1200" i="1" dirty="0"/>
              <a:t>           </a:t>
            </a:r>
            <a:r>
              <a:rPr lang="zh-CN" altLang="en-US" sz="1200" b="1" dirty="0"/>
              <a:t>下载地址</a:t>
            </a:r>
            <a:r>
              <a:rPr lang="zh-CN" altLang="en-US" sz="1200" dirty="0"/>
              <a:t>：</a:t>
            </a:r>
            <a:r>
              <a:rPr lang="en-US" altLang="zh-CN" sz="1200" dirty="0">
                <a:hlinkClick r:id="rId3"/>
              </a:rPr>
              <a:t>https://pinyin.sogou.com/linux/</a:t>
            </a:r>
            <a:endParaRPr lang="en-US" altLang="zh-CN" sz="1400" dirty="0"/>
          </a:p>
          <a:p>
            <a:r>
              <a:rPr lang="en-US" altLang="zh-CN" sz="1400" dirty="0"/>
              <a:t>10 sublime</a:t>
            </a:r>
            <a:r>
              <a:rPr lang="zh-CN" altLang="en-US" sz="1400" dirty="0"/>
              <a:t>中文输入法支持</a:t>
            </a:r>
            <a:endParaRPr lang="en-US" altLang="zh-CN" sz="1400" dirty="0"/>
          </a:p>
          <a:p>
            <a:pPr marL="0" indent="0">
              <a:buNone/>
            </a:pPr>
            <a:r>
              <a:rPr lang="en-US" altLang="zh-CN" sz="1400" dirty="0">
                <a:latin typeface="Arial" panose="020B0604020202020204" pitchFamily="34" charset="0"/>
              </a:rPr>
              <a:t>         sublime text 3</a:t>
            </a:r>
            <a:r>
              <a:rPr lang="zh-CN" altLang="en-US" sz="1400" dirty="0">
                <a:latin typeface="Arial" panose="020B0604020202020204" pitchFamily="34" charset="0"/>
              </a:rPr>
              <a:t> 安装</a:t>
            </a:r>
            <a:endParaRPr lang="en-US" altLang="zh-CN" sz="1400" dirty="0">
              <a:latin typeface="Arial" panose="020B0604020202020204" pitchFamily="34" charset="0"/>
            </a:endParaRPr>
          </a:p>
          <a:p>
            <a:pPr marL="0" indent="0">
              <a:buNone/>
            </a:pPr>
            <a:r>
              <a:rPr lang="en-US" altLang="zh-CN" sz="1400" dirty="0">
                <a:latin typeface="Arial" panose="020B0604020202020204" pitchFamily="34" charset="0"/>
              </a:rPr>
              <a:t>         </a:t>
            </a:r>
            <a:r>
              <a:rPr lang="en-US" altLang="zh-CN" sz="1400" dirty="0">
                <a:hlinkClick r:id="rId4"/>
              </a:rPr>
              <a:t>https://download.sublimetext.com/files/sublime-text_build-3176_amd64.deb</a:t>
            </a:r>
            <a:endParaRPr lang="en-US" altLang="zh-CN" sz="1400" dirty="0"/>
          </a:p>
          <a:p>
            <a:pPr marL="0" indent="0">
              <a:buNone/>
            </a:pPr>
            <a:r>
              <a:rPr lang="en-US" altLang="zh-CN" sz="1400" dirty="0">
                <a:latin typeface="Arial" panose="020B0604020202020204" pitchFamily="34" charset="0"/>
              </a:rPr>
              <a:t>         </a:t>
            </a:r>
            <a:r>
              <a:rPr lang="zh-CN" altLang="zh-CN" sz="1400" dirty="0"/>
              <a:t>sudo dpkg -i sublime-text_build-3126_amd64.deb </a:t>
            </a:r>
          </a:p>
          <a:p>
            <a:pPr marL="426645" lvl="1" indent="0" fontAlgn="base">
              <a:spcAft>
                <a:spcPct val="0"/>
              </a:spcAft>
              <a:buNone/>
            </a:pPr>
            <a:r>
              <a:rPr lang="zh-CN" altLang="zh-CN" sz="1400" b="1" dirty="0"/>
              <a:t>更新并升级系统为最新</a:t>
            </a:r>
            <a:r>
              <a:rPr lang="zh-CN" altLang="en-US" sz="1400" b="1" dirty="0"/>
              <a:t>：</a:t>
            </a:r>
            <a:r>
              <a:rPr lang="zh-CN" altLang="zh-CN" sz="1400" dirty="0"/>
              <a:t>sudo apt-get update &amp;&amp; sudo apt-get upgrade</a:t>
            </a:r>
          </a:p>
          <a:p>
            <a:pPr marL="426645" lvl="1" indent="0" fontAlgn="base">
              <a:spcAft>
                <a:spcPct val="0"/>
              </a:spcAft>
              <a:buNone/>
            </a:pPr>
            <a:r>
              <a:rPr lang="zh-CN" altLang="zh-CN" sz="1200" b="1" dirty="0"/>
              <a:t>克隆项目到本地 :</a:t>
            </a:r>
          </a:p>
          <a:p>
            <a:pPr marL="426645" lvl="1" indent="0" fontAlgn="base">
              <a:spcAft>
                <a:spcPct val="0"/>
              </a:spcAft>
              <a:buNone/>
            </a:pPr>
            <a:r>
              <a:rPr lang="zh-CN" altLang="zh-CN" sz="1200" dirty="0"/>
              <a:t>git clone https://github.com/lyfeyaj/sublime-text-imfix.git</a:t>
            </a:r>
          </a:p>
          <a:p>
            <a:pPr marL="426645" lvl="1" indent="0" fontAlgn="base">
              <a:spcAft>
                <a:spcPct val="0"/>
              </a:spcAft>
              <a:buNone/>
            </a:pPr>
            <a:r>
              <a:rPr lang="zh-CN" altLang="zh-CN" sz="1200" b="1" dirty="0"/>
              <a:t>运行脚本 :</a:t>
            </a:r>
          </a:p>
          <a:p>
            <a:pPr marL="426645" lvl="1" indent="0" fontAlgn="base">
              <a:spcAft>
                <a:spcPct val="0"/>
              </a:spcAft>
              <a:buNone/>
            </a:pPr>
            <a:r>
              <a:rPr lang="zh-CN" altLang="zh-CN" sz="1200" dirty="0"/>
              <a:t>cd sublime-text-imfix &amp;&amp; ./sublime-imfix</a:t>
            </a:r>
          </a:p>
          <a:p>
            <a:pPr marL="0" indent="0">
              <a:buNone/>
            </a:pPr>
            <a:endParaRPr lang="en-US" altLang="zh-CN" sz="1400" dirty="0"/>
          </a:p>
          <a:p>
            <a:pPr marL="0" indent="0">
              <a:buNone/>
            </a:pPr>
            <a:endParaRPr lang="zh-CN" altLang="en-US" sz="1400" dirty="0"/>
          </a:p>
        </p:txBody>
      </p:sp>
      <p:sp>
        <p:nvSpPr>
          <p:cNvPr id="4" name="Rectangle 1">
            <a:extLst>
              <a:ext uri="{FF2B5EF4-FFF2-40B4-BE49-F238E27FC236}">
                <a16:creationId xmlns:a16="http://schemas.microsoft.com/office/drawing/2014/main" id="{CE8A74FC-CF4D-4922-AEF4-23C394B67022}"/>
              </a:ext>
            </a:extLst>
          </p:cNvPr>
          <p:cNvSpPr>
            <a:spLocks noChangeArrowheads="1"/>
          </p:cNvSpPr>
          <p:nvPr/>
        </p:nvSpPr>
        <p:spPr bwMode="auto">
          <a:xfrm>
            <a:off x="0" y="-138499"/>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941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7C78FFD-2C64-45E8-BC20-6DA06D353DB7}"/>
              </a:ext>
            </a:extLst>
          </p:cNvPr>
          <p:cNvSpPr>
            <a:spLocks noGrp="1"/>
          </p:cNvSpPr>
          <p:nvPr>
            <p:ph idx="1"/>
          </p:nvPr>
        </p:nvSpPr>
        <p:spPr>
          <a:xfrm>
            <a:off x="1117309" y="836712"/>
            <a:ext cx="10157354" cy="5335488"/>
          </a:xfrm>
        </p:spPr>
        <p:txBody>
          <a:bodyPr>
            <a:normAutofit/>
          </a:bodyPr>
          <a:lstStyle/>
          <a:p>
            <a:pPr marL="0" indent="0">
              <a:buNone/>
            </a:pPr>
            <a:r>
              <a:rPr lang="en-US" altLang="zh-CN" sz="1600" b="1" dirty="0">
                <a:solidFill>
                  <a:srgbClr val="00B050"/>
                </a:solidFill>
              </a:rPr>
              <a:t>sublime text 3 </a:t>
            </a:r>
            <a:r>
              <a:rPr lang="zh-CN" altLang="en-US" sz="1600" b="1" dirty="0">
                <a:solidFill>
                  <a:srgbClr val="00B050"/>
                </a:solidFill>
              </a:rPr>
              <a:t>插件管理</a:t>
            </a:r>
            <a:endParaRPr lang="en-US" altLang="zh-CN" sz="1600" b="1" dirty="0">
              <a:solidFill>
                <a:srgbClr val="00B050"/>
              </a:solidFill>
            </a:endParaRPr>
          </a:p>
          <a:p>
            <a:pPr marL="0" indent="0">
              <a:buNone/>
            </a:pPr>
            <a:r>
              <a:rPr lang="en-US" altLang="zh-CN" sz="1400" b="1" dirty="0"/>
              <a:t>1) </a:t>
            </a:r>
            <a:r>
              <a:rPr lang="zh-CN" altLang="en-US" sz="1400" b="1" dirty="0"/>
              <a:t>点击</a:t>
            </a:r>
            <a:r>
              <a:rPr lang="en-US" altLang="zh-CN" sz="1400" b="1" dirty="0"/>
              <a:t>: view -&gt; show console</a:t>
            </a:r>
          </a:p>
          <a:p>
            <a:pPr marL="0" indent="0">
              <a:buNone/>
            </a:pPr>
            <a:endParaRPr lang="en-US" altLang="zh-CN" sz="1400" dirty="0"/>
          </a:p>
          <a:p>
            <a:pPr marL="0" indent="0">
              <a:buNone/>
            </a:pPr>
            <a:endParaRPr lang="en-US" altLang="zh-CN" sz="1400" dirty="0"/>
          </a:p>
          <a:p>
            <a:pPr marL="0" indent="0">
              <a:buNone/>
            </a:pPr>
            <a:r>
              <a:rPr lang="en-US" altLang="zh-CN" sz="1400" b="1" dirty="0"/>
              <a:t>2) </a:t>
            </a:r>
            <a:r>
              <a:rPr lang="zh-CN" altLang="en-US" sz="1400" b="1" dirty="0"/>
              <a:t>粘贴以下代码到命令行并回车</a:t>
            </a:r>
            <a:endParaRPr lang="en-US" altLang="zh-CN" sz="1400" b="1" dirty="0"/>
          </a:p>
          <a:p>
            <a:pPr marL="0" indent="0">
              <a:buNone/>
            </a:pPr>
            <a:r>
              <a:rPr lang="en-US" altLang="zh-CN" sz="1200" dirty="0">
                <a:solidFill>
                  <a:srgbClr val="0070C0"/>
                </a:solidFill>
              </a:rPr>
              <a:t>import </a:t>
            </a:r>
            <a:r>
              <a:rPr lang="en-US" altLang="zh-CN" sz="1200" dirty="0" err="1">
                <a:solidFill>
                  <a:srgbClr val="0070C0"/>
                </a:solidFill>
              </a:rPr>
              <a:t>urllib.request.os</a:t>
            </a:r>
            <a:r>
              <a:rPr lang="en-US" altLang="zh-CN" sz="1200" dirty="0">
                <a:solidFill>
                  <a:srgbClr val="0070C0"/>
                </a:solidFill>
              </a:rPr>
              <a:t>; pf = 'Package </a:t>
            </a:r>
            <a:r>
              <a:rPr lang="en-US" altLang="zh-CN" sz="1200" dirty="0" err="1">
                <a:solidFill>
                  <a:srgbClr val="0070C0"/>
                </a:solidFill>
              </a:rPr>
              <a:t>Control.sublime</a:t>
            </a:r>
            <a:r>
              <a:rPr lang="en-US" altLang="zh-CN" sz="1200" dirty="0">
                <a:solidFill>
                  <a:srgbClr val="0070C0"/>
                </a:solidFill>
              </a:rPr>
              <a:t>-package'; </a:t>
            </a:r>
            <a:r>
              <a:rPr lang="en-US" altLang="zh-CN" sz="1200" dirty="0" err="1">
                <a:solidFill>
                  <a:srgbClr val="0070C0"/>
                </a:solidFill>
              </a:rPr>
              <a:t>ipp</a:t>
            </a:r>
            <a:r>
              <a:rPr lang="en-US" altLang="zh-CN" sz="1200" dirty="0">
                <a:solidFill>
                  <a:srgbClr val="0070C0"/>
                </a:solidFill>
              </a:rPr>
              <a:t> = </a:t>
            </a:r>
            <a:r>
              <a:rPr lang="en-US" altLang="zh-CN" sz="1200" dirty="0" err="1">
                <a:solidFill>
                  <a:srgbClr val="0070C0"/>
                </a:solidFill>
              </a:rPr>
              <a:t>sublime.installed_packages_path</a:t>
            </a:r>
            <a:r>
              <a:rPr lang="en-US" altLang="zh-CN" sz="1200" dirty="0">
                <a:solidFill>
                  <a:srgbClr val="0070C0"/>
                </a:solidFill>
              </a:rPr>
              <a:t>(); </a:t>
            </a:r>
            <a:r>
              <a:rPr lang="en-US" altLang="zh-CN" sz="1200" dirty="0" err="1">
                <a:solidFill>
                  <a:srgbClr val="0070C0"/>
                </a:solidFill>
              </a:rPr>
              <a:t>urllib.request.install_opener</a:t>
            </a:r>
            <a:r>
              <a:rPr lang="en-US" altLang="zh-CN" sz="1200" dirty="0">
                <a:solidFill>
                  <a:srgbClr val="0070C0"/>
                </a:solidFill>
              </a:rPr>
              <a:t>( </a:t>
            </a:r>
            <a:r>
              <a:rPr lang="en-US" altLang="zh-CN" sz="1200" dirty="0" err="1">
                <a:solidFill>
                  <a:srgbClr val="0070C0"/>
                </a:solidFill>
              </a:rPr>
              <a:t>urllib.request.build_opener</a:t>
            </a:r>
            <a:r>
              <a:rPr lang="en-US" altLang="zh-CN" sz="1200" dirty="0">
                <a:solidFill>
                  <a:srgbClr val="0070C0"/>
                </a:solidFill>
              </a:rPr>
              <a:t>( </a:t>
            </a:r>
            <a:r>
              <a:rPr lang="en-US" altLang="zh-CN" sz="1200" dirty="0" err="1">
                <a:solidFill>
                  <a:srgbClr val="0070C0"/>
                </a:solidFill>
              </a:rPr>
              <a:t>urllib.request.ProxyHandler</a:t>
            </a:r>
            <a:r>
              <a:rPr lang="en-US" altLang="zh-CN" sz="1200" dirty="0">
                <a:solidFill>
                  <a:srgbClr val="0070C0"/>
                </a:solidFill>
              </a:rPr>
              <a:t>()) ); open(</a:t>
            </a:r>
            <a:r>
              <a:rPr lang="en-US" altLang="zh-CN" sz="1200" dirty="0" err="1">
                <a:solidFill>
                  <a:srgbClr val="0070C0"/>
                </a:solidFill>
              </a:rPr>
              <a:t>os.path.join</a:t>
            </a:r>
            <a:r>
              <a:rPr lang="en-US" altLang="zh-CN" sz="1200" dirty="0">
                <a:solidFill>
                  <a:srgbClr val="0070C0"/>
                </a:solidFill>
              </a:rPr>
              <a:t>(</a:t>
            </a:r>
            <a:r>
              <a:rPr lang="en-US" altLang="zh-CN" sz="1200" dirty="0" err="1">
                <a:solidFill>
                  <a:srgbClr val="0070C0"/>
                </a:solidFill>
              </a:rPr>
              <a:t>ipp</a:t>
            </a:r>
            <a:r>
              <a:rPr lang="en-US" altLang="zh-CN" sz="1200" dirty="0">
                <a:solidFill>
                  <a:srgbClr val="0070C0"/>
                </a:solidFill>
              </a:rPr>
              <a:t>, pf), '</a:t>
            </a:r>
            <a:r>
              <a:rPr lang="en-US" altLang="zh-CN" sz="1200" dirty="0" err="1">
                <a:solidFill>
                  <a:srgbClr val="0070C0"/>
                </a:solidFill>
              </a:rPr>
              <a:t>wb</a:t>
            </a:r>
            <a:r>
              <a:rPr lang="en-US" altLang="zh-CN" sz="1200" dirty="0">
                <a:solidFill>
                  <a:srgbClr val="0070C0"/>
                </a:solidFill>
              </a:rPr>
              <a:t>').write(</a:t>
            </a:r>
            <a:r>
              <a:rPr lang="en-US" altLang="zh-CN" sz="1200" dirty="0" err="1">
                <a:solidFill>
                  <a:srgbClr val="0070C0"/>
                </a:solidFill>
              </a:rPr>
              <a:t>urllib.request.urlopen</a:t>
            </a:r>
            <a:r>
              <a:rPr lang="en-US" altLang="zh-CN" sz="1200" dirty="0">
                <a:solidFill>
                  <a:srgbClr val="0070C0"/>
                </a:solidFill>
              </a:rPr>
              <a:t>( 'http://sublime.wbond.net/' + </a:t>
            </a:r>
            <a:r>
              <a:rPr lang="en-US" altLang="zh-CN" sz="1200" dirty="0" err="1">
                <a:solidFill>
                  <a:srgbClr val="0070C0"/>
                </a:solidFill>
              </a:rPr>
              <a:t>pf.replace</a:t>
            </a:r>
            <a:r>
              <a:rPr lang="en-US" altLang="zh-CN" sz="1200" dirty="0">
                <a:solidFill>
                  <a:srgbClr val="0070C0"/>
                </a:solidFill>
              </a:rPr>
              <a:t>(' ','%20')).read())</a:t>
            </a:r>
          </a:p>
          <a:p>
            <a:pPr marL="0" indent="0">
              <a:buNone/>
            </a:pPr>
            <a:r>
              <a:rPr lang="en-US" altLang="zh-CN" sz="1400" b="1" dirty="0"/>
              <a:t>3) </a:t>
            </a:r>
            <a:r>
              <a:rPr lang="zh-CN" altLang="en-US" sz="1400" b="1" dirty="0"/>
              <a:t>重启</a:t>
            </a:r>
            <a:r>
              <a:rPr lang="en-US" altLang="zh-CN" sz="1400" b="1" dirty="0"/>
              <a:t>sublime text 3</a:t>
            </a:r>
          </a:p>
          <a:p>
            <a:pPr marL="0" indent="0">
              <a:buNone/>
            </a:pPr>
            <a:r>
              <a:rPr lang="en-US" altLang="zh-CN" sz="1400" b="1" dirty="0"/>
              <a:t>4) </a:t>
            </a:r>
            <a:r>
              <a:rPr lang="en-US" altLang="zh-CN" sz="1400" b="1" dirty="0" err="1"/>
              <a:t>Perferences</a:t>
            </a:r>
            <a:r>
              <a:rPr lang="en-US" altLang="zh-CN" sz="1400" b="1" dirty="0"/>
              <a:t>-&gt;</a:t>
            </a:r>
            <a:r>
              <a:rPr lang="zh-CN" altLang="en-US" sz="1400" b="1" dirty="0"/>
              <a:t>中看到</a:t>
            </a:r>
            <a:r>
              <a:rPr lang="en-US" altLang="zh-CN" sz="1400" b="1" dirty="0"/>
              <a:t>package control</a:t>
            </a:r>
            <a:r>
              <a:rPr lang="zh-CN" altLang="en-US" sz="1400" b="1" dirty="0"/>
              <a:t>这一项，则安装成功</a:t>
            </a:r>
          </a:p>
          <a:p>
            <a:pPr marL="0" indent="0">
              <a:buNone/>
            </a:pPr>
            <a:r>
              <a:rPr lang="en-US" altLang="zh-CN" sz="1400" b="1" dirty="0"/>
              <a:t>5) </a:t>
            </a:r>
            <a:r>
              <a:rPr lang="zh-CN" altLang="en-US" sz="1400" b="1" dirty="0"/>
              <a:t>安装插件</a:t>
            </a:r>
            <a:endParaRPr lang="en-US" altLang="zh-CN" sz="1400" b="1" dirty="0"/>
          </a:p>
          <a:p>
            <a:pPr marL="0" indent="0">
              <a:buNone/>
            </a:pPr>
            <a:r>
              <a:rPr lang="en-US" altLang="zh-CN" sz="1400" dirty="0"/>
              <a:t>Preference -&gt; Package Control -&gt;Install Package -&gt; </a:t>
            </a:r>
            <a:r>
              <a:rPr lang="en-US" altLang="zh-CN" sz="1400" b="1" dirty="0">
                <a:solidFill>
                  <a:srgbClr val="0070C0"/>
                </a:solidFill>
              </a:rPr>
              <a:t>[</a:t>
            </a:r>
            <a:r>
              <a:rPr lang="zh-CN" altLang="en-US" sz="1400" dirty="0">
                <a:solidFill>
                  <a:srgbClr val="0070C0"/>
                </a:solidFill>
              </a:rPr>
              <a:t>需要下载的</a:t>
            </a:r>
            <a:r>
              <a:rPr lang="en-US" altLang="zh-CN" sz="1400" dirty="0">
                <a:solidFill>
                  <a:srgbClr val="0070C0"/>
                </a:solidFill>
              </a:rPr>
              <a:t>Package </a:t>
            </a:r>
            <a:r>
              <a:rPr lang="zh-CN" altLang="en-US" sz="1400" dirty="0">
                <a:solidFill>
                  <a:srgbClr val="0070C0"/>
                </a:solidFill>
              </a:rPr>
              <a:t>名称</a:t>
            </a:r>
            <a:r>
              <a:rPr lang="en-US" altLang="zh-CN" sz="1400" b="1" dirty="0">
                <a:solidFill>
                  <a:srgbClr val="0070C0"/>
                </a:solidFill>
              </a:rPr>
              <a:t>]</a:t>
            </a:r>
          </a:p>
          <a:p>
            <a:pPr marL="0" indent="0">
              <a:buNone/>
            </a:pPr>
            <a:endParaRPr lang="en-US" altLang="zh-CN" sz="1400" dirty="0"/>
          </a:p>
          <a:p>
            <a:pPr marL="0" indent="0">
              <a:buNone/>
            </a:pPr>
            <a:endParaRPr lang="zh-CN" altLang="en-US" sz="1400" dirty="0"/>
          </a:p>
        </p:txBody>
      </p:sp>
      <p:pic>
        <p:nvPicPr>
          <p:cNvPr id="5" name="图片 4">
            <a:extLst>
              <a:ext uri="{FF2B5EF4-FFF2-40B4-BE49-F238E27FC236}">
                <a16:creationId xmlns:a16="http://schemas.microsoft.com/office/drawing/2014/main" id="{BC2ECE0F-4739-4E46-9D8B-ADF232AF076E}"/>
              </a:ext>
            </a:extLst>
          </p:cNvPr>
          <p:cNvPicPr>
            <a:picLocks noChangeAspect="1"/>
          </p:cNvPicPr>
          <p:nvPr/>
        </p:nvPicPr>
        <p:blipFill>
          <a:blip r:embed="rId2"/>
          <a:stretch>
            <a:fillRect/>
          </a:stretch>
        </p:blipFill>
        <p:spPr>
          <a:xfrm>
            <a:off x="1341884" y="1916832"/>
            <a:ext cx="6010275" cy="523875"/>
          </a:xfrm>
          <a:prstGeom prst="rect">
            <a:avLst/>
          </a:prstGeom>
        </p:spPr>
      </p:pic>
    </p:spTree>
    <p:extLst>
      <p:ext uri="{BB962C8B-B14F-4D97-AF65-F5344CB8AC3E}">
        <p14:creationId xmlns:p14="http://schemas.microsoft.com/office/powerpoint/2010/main" val="27869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D9EB3AF-A970-4AE7-8FBE-8FB93CA4BD36}"/>
              </a:ext>
            </a:extLst>
          </p:cNvPr>
          <p:cNvSpPr>
            <a:spLocks noGrp="1"/>
          </p:cNvSpPr>
          <p:nvPr>
            <p:ph idx="1"/>
          </p:nvPr>
        </p:nvSpPr>
        <p:spPr>
          <a:xfrm>
            <a:off x="1117309" y="476672"/>
            <a:ext cx="10157354" cy="5695528"/>
          </a:xfrm>
        </p:spPr>
        <p:txBody>
          <a:bodyPr>
            <a:normAutofit/>
          </a:bodyPr>
          <a:lstStyle/>
          <a:p>
            <a:r>
              <a:rPr lang="en-US" altLang="zh-CN" sz="1800" dirty="0"/>
              <a:t>1. </a:t>
            </a:r>
            <a:r>
              <a:rPr lang="en-US" altLang="zh-CN" sz="1800" b="1" dirty="0">
                <a:solidFill>
                  <a:srgbClr val="0070C0"/>
                </a:solidFill>
              </a:rPr>
              <a:t>man</a:t>
            </a:r>
            <a:r>
              <a:rPr lang="en-US" altLang="zh-CN" sz="1800" dirty="0"/>
              <a:t> </a:t>
            </a:r>
            <a:r>
              <a:rPr lang="zh-CN" altLang="en-US" sz="1800" dirty="0"/>
              <a:t>帮助命令</a:t>
            </a:r>
            <a:endParaRPr lang="en-US" altLang="zh-CN" sz="1800" dirty="0"/>
          </a:p>
          <a:p>
            <a:r>
              <a:rPr lang="zh-CN" altLang="en-US" sz="1400" dirty="0"/>
              <a:t>用法：</a:t>
            </a:r>
            <a:r>
              <a:rPr lang="en-US" altLang="zh-CN" sz="1400" dirty="0"/>
              <a:t>man + [</a:t>
            </a:r>
            <a:r>
              <a:rPr lang="zh-CN" altLang="en-US" sz="1400" dirty="0"/>
              <a:t>查看命令</a:t>
            </a:r>
            <a:r>
              <a:rPr lang="en-US" altLang="zh-CN" sz="1400" dirty="0"/>
              <a:t>]   </a:t>
            </a:r>
          </a:p>
          <a:p>
            <a:r>
              <a:rPr lang="zh-CN" altLang="en-US" sz="1400" dirty="0"/>
              <a:t>例子：</a:t>
            </a:r>
            <a:r>
              <a:rPr lang="en-US" altLang="zh-CN" sz="1400" dirty="0"/>
              <a:t>man  sleep</a:t>
            </a:r>
          </a:p>
          <a:p>
            <a:endParaRPr lang="en-US" altLang="zh-CN" sz="1400" dirty="0"/>
          </a:p>
          <a:p>
            <a:r>
              <a:rPr lang="en-US" altLang="zh-CN" sz="1400" dirty="0"/>
              <a:t> </a:t>
            </a:r>
          </a:p>
          <a:p>
            <a:endParaRPr lang="en-US" altLang="zh-CN" sz="1400" dirty="0"/>
          </a:p>
        </p:txBody>
      </p:sp>
      <p:pic>
        <p:nvPicPr>
          <p:cNvPr id="5" name="图片 4">
            <a:extLst>
              <a:ext uri="{FF2B5EF4-FFF2-40B4-BE49-F238E27FC236}">
                <a16:creationId xmlns:a16="http://schemas.microsoft.com/office/drawing/2014/main" id="{5EE4A511-E456-4275-A652-C1A768DD7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7908" y="1959140"/>
            <a:ext cx="5420481" cy="228632"/>
          </a:xfrm>
          <a:prstGeom prst="rect">
            <a:avLst/>
          </a:prstGeom>
        </p:spPr>
      </p:pic>
      <p:pic>
        <p:nvPicPr>
          <p:cNvPr id="7" name="图片 6" descr="图片包含 屏幕截图&#10;&#10;已生成高可信度的说明">
            <a:extLst>
              <a:ext uri="{FF2B5EF4-FFF2-40B4-BE49-F238E27FC236}">
                <a16:creationId xmlns:a16="http://schemas.microsoft.com/office/drawing/2014/main" id="{19BF9609-7BF8-4F63-A5CA-85F7702BA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7908" y="2412852"/>
            <a:ext cx="7030431" cy="3419952"/>
          </a:xfrm>
          <a:prstGeom prst="rect">
            <a:avLst/>
          </a:prstGeom>
        </p:spPr>
      </p:pic>
    </p:spTree>
    <p:extLst>
      <p:ext uri="{BB962C8B-B14F-4D97-AF65-F5344CB8AC3E}">
        <p14:creationId xmlns:p14="http://schemas.microsoft.com/office/powerpoint/2010/main" val="297612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99CF925-6134-441D-AF1D-923B85FA4E24}"/>
              </a:ext>
            </a:extLst>
          </p:cNvPr>
          <p:cNvSpPr>
            <a:spLocks noGrp="1"/>
          </p:cNvSpPr>
          <p:nvPr>
            <p:ph idx="1"/>
          </p:nvPr>
        </p:nvSpPr>
        <p:spPr>
          <a:xfrm>
            <a:off x="1117309" y="548680"/>
            <a:ext cx="10157354" cy="5623520"/>
          </a:xfrm>
        </p:spPr>
        <p:txBody>
          <a:bodyPr>
            <a:normAutofit/>
          </a:bodyPr>
          <a:lstStyle/>
          <a:p>
            <a:r>
              <a:rPr lang="en-US" altLang="zh-CN" sz="1800" dirty="0"/>
              <a:t>2. </a:t>
            </a:r>
            <a:r>
              <a:rPr lang="en-US" altLang="zh-CN" sz="1800" b="1" dirty="0">
                <a:solidFill>
                  <a:srgbClr val="0070C0"/>
                </a:solidFill>
              </a:rPr>
              <a:t>touch </a:t>
            </a:r>
            <a:r>
              <a:rPr lang="zh-CN" altLang="en-US" sz="1800" dirty="0"/>
              <a:t>新建文件</a:t>
            </a:r>
            <a:endParaRPr lang="en-US" altLang="zh-CN" sz="1800" dirty="0"/>
          </a:p>
          <a:p>
            <a:r>
              <a:rPr lang="zh-CN" altLang="en-US" sz="1400" dirty="0"/>
              <a:t>使用：</a:t>
            </a:r>
            <a:r>
              <a:rPr lang="en-US" altLang="zh-CN" sz="1400" dirty="0"/>
              <a:t>touch + [</a:t>
            </a:r>
            <a:r>
              <a:rPr lang="zh-CN" altLang="en-US" sz="1400" dirty="0"/>
              <a:t>文件名</a:t>
            </a:r>
            <a:r>
              <a:rPr lang="en-US" altLang="zh-CN" sz="1400" dirty="0"/>
              <a:t>]</a:t>
            </a:r>
          </a:p>
          <a:p>
            <a:r>
              <a:rPr lang="zh-CN" altLang="en-US" sz="1400" dirty="0"/>
              <a:t>例子：</a:t>
            </a:r>
            <a:r>
              <a:rPr lang="en-US" altLang="zh-CN" sz="1400" dirty="0"/>
              <a:t>touch  newfile.txt</a:t>
            </a:r>
          </a:p>
          <a:p>
            <a:endParaRPr lang="en-US" altLang="zh-CN" sz="1800" dirty="0"/>
          </a:p>
          <a:p>
            <a:endParaRPr lang="en-US" altLang="zh-CN" sz="1800" dirty="0"/>
          </a:p>
          <a:p>
            <a:endParaRPr lang="en-US" altLang="zh-CN" sz="1800" dirty="0"/>
          </a:p>
          <a:p>
            <a:r>
              <a:rPr lang="en-US" altLang="zh-CN" sz="1800" dirty="0"/>
              <a:t>3. </a:t>
            </a:r>
            <a:r>
              <a:rPr lang="en-US" altLang="zh-CN" sz="1800" b="1" dirty="0">
                <a:solidFill>
                  <a:srgbClr val="0070C0"/>
                </a:solidFill>
              </a:rPr>
              <a:t>echo</a:t>
            </a:r>
            <a:r>
              <a:rPr lang="zh-CN" altLang="en-US" sz="1800" b="1" dirty="0"/>
              <a:t> </a:t>
            </a:r>
            <a:r>
              <a:rPr lang="en-US" altLang="zh-CN" sz="1800" b="1" dirty="0"/>
              <a:t> </a:t>
            </a:r>
            <a:r>
              <a:rPr lang="zh-CN" altLang="en-US" sz="1800" dirty="0"/>
              <a:t>在</a:t>
            </a:r>
            <a:r>
              <a:rPr lang="en-US" altLang="zh-CN" sz="1800" dirty="0"/>
              <a:t>shell</a:t>
            </a:r>
            <a:r>
              <a:rPr lang="zh-CN" altLang="en-US" sz="1800" dirty="0"/>
              <a:t>中打印</a:t>
            </a:r>
            <a:r>
              <a:rPr lang="en-US" altLang="zh-CN" sz="1800" dirty="0"/>
              <a:t>shell</a:t>
            </a:r>
            <a:r>
              <a:rPr lang="zh-CN" altLang="en-US" sz="1800" dirty="0"/>
              <a:t>变量的值，或者直接输出指定的字符串</a:t>
            </a:r>
            <a:endParaRPr lang="en-US" altLang="zh-CN" sz="1800" dirty="0"/>
          </a:p>
          <a:p>
            <a:r>
              <a:rPr lang="zh-CN" altLang="en-US" sz="1400" dirty="0"/>
              <a:t>使用：</a:t>
            </a:r>
            <a:r>
              <a:rPr lang="en-US" altLang="zh-CN" sz="1400" dirty="0"/>
              <a:t>echo + [</a:t>
            </a:r>
            <a:r>
              <a:rPr lang="zh-CN" altLang="en-US" sz="1400" dirty="0"/>
              <a:t>输出内容</a:t>
            </a:r>
            <a:r>
              <a:rPr lang="en-US" altLang="zh-CN" sz="1400" dirty="0"/>
              <a:t>]</a:t>
            </a:r>
          </a:p>
          <a:p>
            <a:r>
              <a:rPr lang="zh-CN" altLang="en-US" sz="1400" dirty="0"/>
              <a:t>例子：</a:t>
            </a:r>
            <a:r>
              <a:rPr lang="en-US" altLang="zh-CN" sz="1400" dirty="0"/>
              <a:t>echo  “hello world!”</a:t>
            </a:r>
          </a:p>
        </p:txBody>
      </p:sp>
      <p:pic>
        <p:nvPicPr>
          <p:cNvPr id="4" name="图片 3">
            <a:extLst>
              <a:ext uri="{FF2B5EF4-FFF2-40B4-BE49-F238E27FC236}">
                <a16:creationId xmlns:a16="http://schemas.microsoft.com/office/drawing/2014/main" id="{B5EFB21A-0B1B-4CC6-8AA8-B32F03E33F3C}"/>
              </a:ext>
            </a:extLst>
          </p:cNvPr>
          <p:cNvPicPr>
            <a:picLocks noChangeAspect="1"/>
          </p:cNvPicPr>
          <p:nvPr/>
        </p:nvPicPr>
        <p:blipFill>
          <a:blip r:embed="rId2"/>
          <a:stretch>
            <a:fillRect/>
          </a:stretch>
        </p:blipFill>
        <p:spPr>
          <a:xfrm>
            <a:off x="1485900" y="2132856"/>
            <a:ext cx="6600825" cy="790575"/>
          </a:xfrm>
          <a:prstGeom prst="rect">
            <a:avLst/>
          </a:prstGeom>
        </p:spPr>
      </p:pic>
      <p:pic>
        <p:nvPicPr>
          <p:cNvPr id="6" name="图片 5">
            <a:extLst>
              <a:ext uri="{FF2B5EF4-FFF2-40B4-BE49-F238E27FC236}">
                <a16:creationId xmlns:a16="http://schemas.microsoft.com/office/drawing/2014/main" id="{430B81C3-E4A2-40EC-9A42-47C93ECD2296}"/>
              </a:ext>
            </a:extLst>
          </p:cNvPr>
          <p:cNvPicPr>
            <a:picLocks noChangeAspect="1"/>
          </p:cNvPicPr>
          <p:nvPr/>
        </p:nvPicPr>
        <p:blipFill>
          <a:blip r:embed="rId3"/>
          <a:stretch>
            <a:fillRect/>
          </a:stretch>
        </p:blipFill>
        <p:spPr>
          <a:xfrm>
            <a:off x="1485900" y="5085184"/>
            <a:ext cx="5686425" cy="409575"/>
          </a:xfrm>
          <a:prstGeom prst="rect">
            <a:avLst/>
          </a:prstGeom>
        </p:spPr>
      </p:pic>
    </p:spTree>
    <p:extLst>
      <p:ext uri="{BB962C8B-B14F-4D97-AF65-F5344CB8AC3E}">
        <p14:creationId xmlns:p14="http://schemas.microsoft.com/office/powerpoint/2010/main" val="400438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69EAFAE-A3DC-4DCA-8D61-709E15073ECD}"/>
              </a:ext>
            </a:extLst>
          </p:cNvPr>
          <p:cNvSpPr>
            <a:spLocks noGrp="1"/>
          </p:cNvSpPr>
          <p:nvPr>
            <p:ph idx="1"/>
          </p:nvPr>
        </p:nvSpPr>
        <p:spPr>
          <a:xfrm>
            <a:off x="1117309" y="548680"/>
            <a:ext cx="10157354" cy="5623520"/>
          </a:xfrm>
        </p:spPr>
        <p:txBody>
          <a:bodyPr>
            <a:normAutofit/>
          </a:bodyPr>
          <a:lstStyle/>
          <a:p>
            <a:r>
              <a:rPr lang="en-US" altLang="zh-CN" sz="1800" dirty="0"/>
              <a:t>4. </a:t>
            </a:r>
            <a:r>
              <a:rPr lang="en-US" altLang="zh-CN" sz="1800" b="1" dirty="0">
                <a:solidFill>
                  <a:srgbClr val="0070C0"/>
                </a:solidFill>
              </a:rPr>
              <a:t>ls</a:t>
            </a:r>
            <a:r>
              <a:rPr lang="en-US" altLang="zh-CN" sz="1800" dirty="0"/>
              <a:t>  </a:t>
            </a:r>
            <a:r>
              <a:rPr lang="zh-CN" altLang="en-US" sz="1800" dirty="0"/>
              <a:t>用来显示目标列表</a:t>
            </a:r>
            <a:endParaRPr lang="en-US" altLang="zh-CN" sz="1800" dirty="0"/>
          </a:p>
          <a:p>
            <a:r>
              <a:rPr lang="zh-CN" altLang="en-US" sz="1400" dirty="0"/>
              <a:t>使用： </a:t>
            </a:r>
            <a:r>
              <a:rPr lang="en-US" altLang="zh-CN" sz="1400" dirty="0"/>
              <a:t>ls  + [</a:t>
            </a:r>
            <a:r>
              <a:rPr lang="zh-CN" altLang="en-US" sz="1400" dirty="0"/>
              <a:t>参数</a:t>
            </a:r>
            <a:r>
              <a:rPr lang="en-US" altLang="zh-CN" sz="1400" dirty="0"/>
              <a:t>]   </a:t>
            </a:r>
          </a:p>
          <a:p>
            <a:r>
              <a:rPr lang="zh-CN" altLang="en-US" sz="1400" dirty="0"/>
              <a:t>常用参数：</a:t>
            </a:r>
            <a:endParaRPr lang="en-US" altLang="zh-CN" sz="1400" dirty="0"/>
          </a:p>
          <a:p>
            <a:pPr marL="0" indent="0">
              <a:buNone/>
            </a:pPr>
            <a:r>
              <a:rPr lang="en-US" altLang="zh-CN" sz="1400" dirty="0"/>
              <a:t>       -a   </a:t>
            </a:r>
            <a:r>
              <a:rPr lang="zh-CN" altLang="zh-CN" sz="1400" dirty="0"/>
              <a:t>显示所有档案及目录（“.”的视为影藏</a:t>
            </a:r>
            <a:r>
              <a:rPr lang="en-US" altLang="zh-CN" sz="1400" dirty="0"/>
              <a:t>)</a:t>
            </a:r>
          </a:p>
          <a:p>
            <a:pPr marL="0" indent="0">
              <a:buNone/>
            </a:pPr>
            <a:endParaRPr lang="en-US" altLang="zh-CN" sz="1400" dirty="0"/>
          </a:p>
          <a:p>
            <a:pPr marL="0" indent="0">
              <a:buNone/>
            </a:pPr>
            <a:endParaRPr lang="en-US" altLang="zh-CN" sz="1400" dirty="0"/>
          </a:p>
          <a:p>
            <a:pPr marL="0" indent="0">
              <a:buNone/>
            </a:pPr>
            <a:r>
              <a:rPr lang="en-US" altLang="zh-CN" sz="1400" dirty="0"/>
              <a:t>       -hl  </a:t>
            </a:r>
            <a:r>
              <a:rPr lang="zh-CN" altLang="en-US" sz="1400" dirty="0"/>
              <a:t>以有利与人查看的结构列表展示    </a:t>
            </a:r>
            <a:r>
              <a:rPr lang="zh-CN" altLang="en-US" sz="1200" i="1" dirty="0"/>
              <a:t>注：</a:t>
            </a:r>
            <a:r>
              <a:rPr lang="en-US" altLang="zh-CN" sz="1200" i="1" dirty="0" err="1"/>
              <a:t>ll</a:t>
            </a:r>
            <a:r>
              <a:rPr lang="en-US" altLang="zh-CN" sz="1200" i="1" dirty="0"/>
              <a:t>   ~  </a:t>
            </a:r>
            <a:r>
              <a:rPr lang="zh-CN" altLang="en-US" sz="1200" i="1" dirty="0"/>
              <a:t>等价于  </a:t>
            </a:r>
            <a:r>
              <a:rPr lang="en-US" altLang="zh-CN" sz="1200" i="1" dirty="0"/>
              <a:t>ls -l</a:t>
            </a:r>
          </a:p>
          <a:p>
            <a:pPr marL="0" indent="0">
              <a:buNone/>
            </a:pPr>
            <a:r>
              <a:rPr lang="en-US" altLang="zh-CN" sz="1400" dirty="0"/>
              <a:t>          </a:t>
            </a:r>
          </a:p>
          <a:p>
            <a:pPr marL="0" indent="0">
              <a:buNone/>
            </a:pPr>
            <a:r>
              <a:rPr lang="en-US" altLang="zh-CN" sz="1400" dirty="0"/>
              <a:t>      </a:t>
            </a:r>
            <a:endParaRPr lang="zh-CN" altLang="zh-CN" sz="1400" dirty="0"/>
          </a:p>
          <a:p>
            <a:pPr marL="0" indent="0">
              <a:buNone/>
            </a:pPr>
            <a:endParaRPr lang="zh-CN" altLang="en-US" sz="1400" dirty="0"/>
          </a:p>
        </p:txBody>
      </p:sp>
      <p:sp>
        <p:nvSpPr>
          <p:cNvPr id="4" name="Rectangle 1">
            <a:extLst>
              <a:ext uri="{FF2B5EF4-FFF2-40B4-BE49-F238E27FC236}">
                <a16:creationId xmlns:a16="http://schemas.microsoft.com/office/drawing/2014/main" id="{662DB337-D793-42AE-B236-A3D96CDB7507}"/>
              </a:ext>
            </a:extLst>
          </p:cNvPr>
          <p:cNvSpPr>
            <a:spLocks noChangeArrowheads="1"/>
          </p:cNvSpPr>
          <p:nvPr/>
        </p:nvSpPr>
        <p:spPr bwMode="auto">
          <a:xfrm>
            <a:off x="0" y="9975"/>
            <a:ext cx="65" cy="437249"/>
          </a:xfrm>
          <a:prstGeom prst="rect">
            <a:avLst/>
          </a:prstGeom>
          <a:solidFill>
            <a:srgbClr val="E6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6" name="图片 5">
            <a:extLst>
              <a:ext uri="{FF2B5EF4-FFF2-40B4-BE49-F238E27FC236}">
                <a16:creationId xmlns:a16="http://schemas.microsoft.com/office/drawing/2014/main" id="{B57F4E5D-83D4-4FAA-8620-A9C055ECA845}"/>
              </a:ext>
            </a:extLst>
          </p:cNvPr>
          <p:cNvPicPr>
            <a:picLocks noChangeAspect="1"/>
          </p:cNvPicPr>
          <p:nvPr/>
        </p:nvPicPr>
        <p:blipFill>
          <a:blip r:embed="rId2"/>
          <a:stretch>
            <a:fillRect/>
          </a:stretch>
        </p:blipFill>
        <p:spPr>
          <a:xfrm>
            <a:off x="1609749" y="2420888"/>
            <a:ext cx="9309199" cy="590550"/>
          </a:xfrm>
          <a:prstGeom prst="rect">
            <a:avLst/>
          </a:prstGeom>
        </p:spPr>
      </p:pic>
      <p:pic>
        <p:nvPicPr>
          <p:cNvPr id="9" name="图片 8">
            <a:extLst>
              <a:ext uri="{FF2B5EF4-FFF2-40B4-BE49-F238E27FC236}">
                <a16:creationId xmlns:a16="http://schemas.microsoft.com/office/drawing/2014/main" id="{0B482B1E-D0E6-4E46-94C4-0F4CEF4DD57C}"/>
              </a:ext>
            </a:extLst>
          </p:cNvPr>
          <p:cNvPicPr>
            <a:picLocks noChangeAspect="1"/>
          </p:cNvPicPr>
          <p:nvPr/>
        </p:nvPicPr>
        <p:blipFill>
          <a:blip r:embed="rId3"/>
          <a:stretch>
            <a:fillRect/>
          </a:stretch>
        </p:blipFill>
        <p:spPr>
          <a:xfrm>
            <a:off x="1609749" y="3778746"/>
            <a:ext cx="6667500" cy="2209800"/>
          </a:xfrm>
          <a:prstGeom prst="rect">
            <a:avLst/>
          </a:prstGeom>
        </p:spPr>
      </p:pic>
    </p:spTree>
    <p:extLst>
      <p:ext uri="{BB962C8B-B14F-4D97-AF65-F5344CB8AC3E}">
        <p14:creationId xmlns:p14="http://schemas.microsoft.com/office/powerpoint/2010/main" val="42406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包含 文字, 地图&#10;&#10;已生成极高可信度的说明">
            <a:extLst>
              <a:ext uri="{FF2B5EF4-FFF2-40B4-BE49-F238E27FC236}">
                <a16:creationId xmlns:a16="http://schemas.microsoft.com/office/drawing/2014/main" id="{2F6C000F-E8DC-4749-8FDB-3FA5FFFFA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344" y="908720"/>
            <a:ext cx="8574135" cy="4951079"/>
          </a:xfrm>
          <a:prstGeom prst="rect">
            <a:avLst/>
          </a:prstGeom>
        </p:spPr>
      </p:pic>
    </p:spTree>
    <p:extLst>
      <p:ext uri="{BB962C8B-B14F-4D97-AF65-F5344CB8AC3E}">
        <p14:creationId xmlns:p14="http://schemas.microsoft.com/office/powerpoint/2010/main" val="396983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EB0AD23-D03A-4E89-A4F4-80A4D1CD1B97}"/>
              </a:ext>
            </a:extLst>
          </p:cNvPr>
          <p:cNvSpPr>
            <a:spLocks noGrp="1"/>
          </p:cNvSpPr>
          <p:nvPr>
            <p:ph idx="1"/>
          </p:nvPr>
        </p:nvSpPr>
        <p:spPr>
          <a:xfrm>
            <a:off x="1117309" y="548680"/>
            <a:ext cx="10157354" cy="5623520"/>
          </a:xfrm>
        </p:spPr>
        <p:txBody>
          <a:bodyPr/>
          <a:lstStyle/>
          <a:p>
            <a:r>
              <a:rPr lang="en-US" altLang="zh-CN" dirty="0"/>
              <a:t>5. </a:t>
            </a:r>
            <a:r>
              <a:rPr lang="en-US" altLang="zh-CN" b="1" dirty="0">
                <a:solidFill>
                  <a:srgbClr val="0070C0"/>
                </a:solidFill>
              </a:rPr>
              <a:t>cp </a:t>
            </a:r>
            <a:r>
              <a:rPr lang="zh-CN" altLang="en-US" sz="1800" dirty="0"/>
              <a:t>用来将一个或多个源文件或者源目录复制到指定的文件或目录中</a:t>
            </a:r>
            <a:endParaRPr lang="en-US" altLang="zh-CN" sz="1800" dirty="0"/>
          </a:p>
          <a:p>
            <a:r>
              <a:rPr lang="zh-CN" altLang="en-US" sz="1400" dirty="0"/>
              <a:t>使用：</a:t>
            </a:r>
            <a:r>
              <a:rPr lang="en-US" altLang="zh-CN" sz="1400" dirty="0"/>
              <a:t>cp + [</a:t>
            </a:r>
            <a:r>
              <a:rPr lang="zh-CN" altLang="en-US" sz="1400" dirty="0"/>
              <a:t>文件名</a:t>
            </a:r>
            <a:r>
              <a:rPr lang="en-US" altLang="zh-CN" sz="1400" dirty="0"/>
              <a:t>] + [</a:t>
            </a:r>
            <a:r>
              <a:rPr lang="zh-CN" altLang="en-US" sz="1400" dirty="0"/>
              <a:t>目标文件</a:t>
            </a:r>
            <a:r>
              <a:rPr lang="en-US" altLang="zh-CN" sz="1400" dirty="0"/>
              <a:t>]</a:t>
            </a:r>
          </a:p>
          <a:p>
            <a:r>
              <a:rPr lang="zh-CN" altLang="en-US" sz="1400" dirty="0"/>
              <a:t>例子：</a:t>
            </a:r>
            <a:r>
              <a:rPr lang="en-US" altLang="zh-CN" sz="1400" dirty="0"/>
              <a:t>cp  source.txt   [</a:t>
            </a:r>
            <a:r>
              <a:rPr lang="zh-CN" altLang="en-US" sz="1400" dirty="0"/>
              <a:t>目标</a:t>
            </a:r>
            <a:r>
              <a:rPr lang="en-US" altLang="zh-CN" sz="1400" dirty="0" err="1"/>
              <a:t>dir</a:t>
            </a:r>
            <a:r>
              <a:rPr lang="en-US" altLang="zh-CN" sz="1400" dirty="0"/>
              <a:t>]/target.txt</a:t>
            </a:r>
          </a:p>
          <a:p>
            <a:r>
              <a:rPr lang="zh-CN" altLang="en-US" sz="1400" b="1" dirty="0"/>
              <a:t>常用参数：</a:t>
            </a:r>
            <a:endParaRPr lang="en-US" altLang="zh-CN" sz="1400" b="1" dirty="0"/>
          </a:p>
          <a:p>
            <a:pPr marL="0" indent="0">
              <a:buNone/>
            </a:pPr>
            <a:r>
              <a:rPr lang="en-US" altLang="zh-CN" sz="1400" dirty="0"/>
              <a:t>      -r  </a:t>
            </a:r>
            <a:r>
              <a:rPr lang="zh-CN" altLang="en-US" sz="1400" dirty="0"/>
              <a:t>若给出的源文件是一目录文件，此时</a:t>
            </a:r>
            <a:r>
              <a:rPr lang="en-US" altLang="zh-CN" sz="1400" dirty="0"/>
              <a:t>cp</a:t>
            </a:r>
            <a:r>
              <a:rPr lang="zh-CN" altLang="en-US" sz="1400" dirty="0"/>
              <a:t>将递归复制该目录下所有的子目录和文件。此时目标文件必须为一个目录名。</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r>
              <a:rPr lang="en-US" altLang="zh-CN" sz="1400" dirty="0"/>
              <a:t>      </a:t>
            </a:r>
          </a:p>
          <a:p>
            <a:pPr marL="0" indent="0">
              <a:buNone/>
            </a:pPr>
            <a:r>
              <a:rPr lang="en-US" altLang="zh-CN" sz="1400" dirty="0"/>
              <a:t>       -</a:t>
            </a:r>
            <a:r>
              <a:rPr lang="en-US" altLang="zh-CN" sz="1400" dirty="0" err="1"/>
              <a:t>i</a:t>
            </a:r>
            <a:r>
              <a:rPr lang="en-US" altLang="zh-CN" sz="1400" dirty="0"/>
              <a:t> </a:t>
            </a:r>
            <a:r>
              <a:rPr lang="zh-CN" altLang="en-US" sz="1400" dirty="0"/>
              <a:t>在覆盖目标文件之前将给出提示要求用户确认。回答</a:t>
            </a:r>
            <a:r>
              <a:rPr lang="en-US" altLang="zh-CN" sz="1400" dirty="0"/>
              <a:t>y</a:t>
            </a:r>
            <a:r>
              <a:rPr lang="zh-CN" altLang="en-US" sz="1400" dirty="0"/>
              <a:t>时目标文件将被覆盖，是交互式拷贝。</a:t>
            </a:r>
            <a:endParaRPr lang="en-US" altLang="zh-CN" sz="1400" dirty="0"/>
          </a:p>
          <a:p>
            <a:pPr marL="0" indent="0">
              <a:buNone/>
            </a:pPr>
            <a:r>
              <a:rPr lang="en-US" altLang="zh-CN" sz="1400" dirty="0"/>
              <a:t>       -f </a:t>
            </a:r>
            <a:r>
              <a:rPr lang="zh-CN" altLang="en-US" sz="1400" dirty="0"/>
              <a:t>删除已经存在的目标文件而不提示。</a:t>
            </a:r>
            <a:endParaRPr lang="en-US" altLang="zh-CN" sz="1400" dirty="0"/>
          </a:p>
          <a:p>
            <a:pPr marL="0" indent="0">
              <a:buNone/>
            </a:pPr>
            <a:endParaRPr lang="zh-CN" altLang="en-US" sz="1400" dirty="0"/>
          </a:p>
        </p:txBody>
      </p:sp>
      <p:pic>
        <p:nvPicPr>
          <p:cNvPr id="5" name="图片 4">
            <a:extLst>
              <a:ext uri="{FF2B5EF4-FFF2-40B4-BE49-F238E27FC236}">
                <a16:creationId xmlns:a16="http://schemas.microsoft.com/office/drawing/2014/main" id="{2DCD2BAB-5654-4BC4-951C-C6AFE0E65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916" y="3068960"/>
            <a:ext cx="5525271" cy="1686160"/>
          </a:xfrm>
          <a:prstGeom prst="rect">
            <a:avLst/>
          </a:prstGeom>
        </p:spPr>
      </p:pic>
    </p:spTree>
    <p:extLst>
      <p:ext uri="{BB962C8B-B14F-4D97-AF65-F5344CB8AC3E}">
        <p14:creationId xmlns:p14="http://schemas.microsoft.com/office/powerpoint/2010/main" val="333878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16D379-B507-4CBD-86D2-027AB70B40B1}"/>
              </a:ext>
            </a:extLst>
          </p:cNvPr>
          <p:cNvSpPr>
            <a:spLocks noGrp="1"/>
          </p:cNvSpPr>
          <p:nvPr>
            <p:ph type="title"/>
          </p:nvPr>
        </p:nvSpPr>
        <p:spPr/>
        <p:txBody>
          <a:bodyPr/>
          <a:lstStyle/>
          <a:p>
            <a:r>
              <a:rPr lang="en-US" altLang="zh-CN" dirty="0"/>
              <a:t>Python </a:t>
            </a:r>
            <a:r>
              <a:rPr lang="zh-CN" altLang="en-US" dirty="0"/>
              <a:t>特点</a:t>
            </a:r>
          </a:p>
        </p:txBody>
      </p:sp>
      <p:sp>
        <p:nvSpPr>
          <p:cNvPr id="3" name="内容占位符 2">
            <a:extLst>
              <a:ext uri="{FF2B5EF4-FFF2-40B4-BE49-F238E27FC236}">
                <a16:creationId xmlns:a16="http://schemas.microsoft.com/office/drawing/2014/main" id="{82DF0975-2B41-4200-8A2F-697536B3F472}"/>
              </a:ext>
            </a:extLst>
          </p:cNvPr>
          <p:cNvSpPr>
            <a:spLocks noGrp="1"/>
          </p:cNvSpPr>
          <p:nvPr>
            <p:ph idx="1"/>
          </p:nvPr>
        </p:nvSpPr>
        <p:spPr>
          <a:xfrm>
            <a:off x="1117309" y="1701800"/>
            <a:ext cx="10089671" cy="4470400"/>
          </a:xfrm>
        </p:spPr>
        <p:txBody>
          <a:bodyPr>
            <a:normAutofit/>
          </a:bodyPr>
          <a:lstStyle/>
          <a:p>
            <a:r>
              <a:rPr lang="en-US" altLang="zh-CN" sz="1400" b="1" dirty="0"/>
              <a:t>1. </a:t>
            </a:r>
            <a:r>
              <a:rPr lang="zh-CN" altLang="en-US" sz="1400" b="1" dirty="0"/>
              <a:t>简单</a:t>
            </a:r>
            <a:r>
              <a:rPr lang="zh-CN" altLang="en-US" sz="1400" dirty="0"/>
              <a:t> </a:t>
            </a:r>
            <a:r>
              <a:rPr lang="en-US" altLang="zh-CN" sz="1400" dirty="0"/>
              <a:t>Python</a:t>
            </a:r>
            <a:r>
              <a:rPr lang="zh-CN" altLang="en-US" sz="1400" dirty="0"/>
              <a:t>的语法非常优雅，甚至没有像其他语言的大括号，分号等特殊符号，代表了一种极简主义的设计思想。</a:t>
            </a:r>
            <a:endParaRPr lang="en-US" altLang="zh-CN" sz="1400" dirty="0"/>
          </a:p>
          <a:p>
            <a:r>
              <a:rPr lang="en-US" altLang="zh-CN" sz="1400" b="1" dirty="0"/>
              <a:t>2. </a:t>
            </a:r>
            <a:r>
              <a:rPr lang="zh-CN" altLang="en-US" sz="1400" b="1" dirty="0"/>
              <a:t>易学</a:t>
            </a:r>
            <a:r>
              <a:rPr lang="zh-CN" altLang="en-US" sz="1400" dirty="0"/>
              <a:t> </a:t>
            </a:r>
            <a:r>
              <a:rPr lang="en-US" altLang="zh-CN" sz="1400" dirty="0"/>
              <a:t>Python</a:t>
            </a:r>
            <a:r>
              <a:rPr lang="zh-CN" altLang="en-US" sz="1400" dirty="0"/>
              <a:t>入手非常快，学习曲线非常低，可以直接通过命令行交互环境来学习</a:t>
            </a:r>
            <a:r>
              <a:rPr lang="en-US" altLang="zh-CN" sz="1400" dirty="0"/>
              <a:t>Python</a:t>
            </a:r>
            <a:r>
              <a:rPr lang="zh-CN" altLang="en-US" sz="1400" dirty="0"/>
              <a:t>编程。</a:t>
            </a:r>
            <a:endParaRPr lang="en-US" altLang="zh-CN" sz="1400" dirty="0"/>
          </a:p>
          <a:p>
            <a:r>
              <a:rPr lang="en-US" altLang="zh-CN" sz="1400" b="1" dirty="0"/>
              <a:t>3. </a:t>
            </a:r>
            <a:r>
              <a:rPr lang="zh-CN" altLang="en-US" sz="1400" b="1" dirty="0"/>
              <a:t>自动内存管理</a:t>
            </a:r>
            <a:r>
              <a:rPr lang="zh-CN" altLang="en-US" sz="1400" dirty="0"/>
              <a:t> 如果你了解</a:t>
            </a:r>
            <a:r>
              <a:rPr lang="en-US" altLang="zh-CN" sz="1400" dirty="0"/>
              <a:t>C</a:t>
            </a:r>
            <a:r>
              <a:rPr lang="zh-CN" altLang="en-US" sz="1400" dirty="0"/>
              <a:t>语言、</a:t>
            </a:r>
            <a:r>
              <a:rPr lang="en-US" altLang="zh-CN" sz="1400" dirty="0"/>
              <a:t>C++</a:t>
            </a:r>
            <a:r>
              <a:rPr lang="zh-CN" altLang="en-US" sz="1400" dirty="0"/>
              <a:t>语言你就会知道内存管理给你带来很大麻烦，程序非常容易出现内存方面的漏洞。</a:t>
            </a:r>
            <a:endParaRPr lang="en-US" altLang="zh-CN" sz="1400" dirty="0"/>
          </a:p>
          <a:p>
            <a:r>
              <a:rPr lang="en-US" altLang="zh-CN" sz="1400" b="1" dirty="0"/>
              <a:t>4. </a:t>
            </a:r>
            <a:r>
              <a:rPr lang="zh-CN" altLang="en-US" sz="1400" b="1" dirty="0"/>
              <a:t>丰富的库 </a:t>
            </a:r>
            <a:r>
              <a:rPr lang="en-US" altLang="zh-CN" sz="1400" dirty="0"/>
              <a:t>Python</a:t>
            </a:r>
            <a:r>
              <a:rPr lang="zh-CN" altLang="en-US" sz="1400" dirty="0"/>
              <a:t>标准库确实很庞大。</a:t>
            </a:r>
            <a:r>
              <a:rPr lang="en-US" altLang="zh-CN" sz="1400" dirty="0"/>
              <a:t>python</a:t>
            </a:r>
            <a:r>
              <a:rPr lang="zh-CN" altLang="en-US" sz="1400" dirty="0"/>
              <a:t>有可定义的第三方库可以使用。它可以帮助你处理各种工作，包括正则表达式、文档生成、单元测试、线程、数据库、网页浏览器、</a:t>
            </a:r>
            <a:r>
              <a:rPr lang="en-US" altLang="zh-CN" sz="1400" dirty="0"/>
              <a:t>CGI</a:t>
            </a:r>
            <a:r>
              <a:rPr lang="zh-CN" altLang="en-US" sz="1400" dirty="0"/>
              <a:t>、</a:t>
            </a:r>
            <a:r>
              <a:rPr lang="en-US" altLang="zh-CN" sz="1400" dirty="0"/>
              <a:t>FTP</a:t>
            </a:r>
            <a:r>
              <a:rPr lang="zh-CN" altLang="en-US" sz="1400" dirty="0"/>
              <a:t>、电子邮件、</a:t>
            </a:r>
            <a:r>
              <a:rPr lang="en-US" altLang="zh-CN" sz="1400" dirty="0"/>
              <a:t>XML</a:t>
            </a:r>
            <a:r>
              <a:rPr lang="zh-CN" altLang="en-US" sz="1400" dirty="0"/>
              <a:t>、</a:t>
            </a:r>
            <a:r>
              <a:rPr lang="en-US" altLang="zh-CN" sz="1400" dirty="0"/>
              <a:t>XML-RPC</a:t>
            </a:r>
            <a:r>
              <a:rPr lang="zh-CN" altLang="en-US" sz="1400" dirty="0"/>
              <a:t>、</a:t>
            </a:r>
            <a:r>
              <a:rPr lang="en-US" altLang="zh-CN" sz="1400" dirty="0"/>
              <a:t>HTML</a:t>
            </a:r>
            <a:r>
              <a:rPr lang="zh-CN" altLang="en-US" sz="1400" dirty="0"/>
              <a:t>、</a:t>
            </a:r>
            <a:r>
              <a:rPr lang="en-US" altLang="zh-CN" sz="1400" dirty="0"/>
              <a:t>WAV</a:t>
            </a:r>
            <a:r>
              <a:rPr lang="zh-CN" altLang="en-US" sz="1400" dirty="0"/>
              <a:t>文件、密码系统、</a:t>
            </a:r>
            <a:r>
              <a:rPr lang="en-US" altLang="zh-CN" sz="1400" dirty="0"/>
              <a:t>GUI</a:t>
            </a:r>
            <a:r>
              <a:rPr lang="zh-CN" altLang="en-US" sz="1400" dirty="0"/>
              <a:t>（图形用户界面）、</a:t>
            </a:r>
            <a:r>
              <a:rPr lang="en-US" altLang="zh-CN" sz="1400" dirty="0"/>
              <a:t>Tk</a:t>
            </a:r>
            <a:r>
              <a:rPr lang="zh-CN" altLang="en-US" sz="1400" dirty="0"/>
              <a:t>和其他与系统有关的操作。记住，只要安装了</a:t>
            </a:r>
            <a:r>
              <a:rPr lang="en-US" altLang="zh-CN" sz="1400" dirty="0"/>
              <a:t>Python</a:t>
            </a:r>
            <a:r>
              <a:rPr lang="zh-CN" altLang="en-US" sz="1400" dirty="0"/>
              <a:t>，所有这些功能都是可用的。这被称作</a:t>
            </a:r>
            <a:r>
              <a:rPr lang="en-US" altLang="zh-CN" sz="1400" dirty="0"/>
              <a:t>Python</a:t>
            </a:r>
            <a:r>
              <a:rPr lang="zh-CN" altLang="en-US" sz="1400" dirty="0"/>
              <a:t>的“功能齐全”理念。除了标准库以外，还有许多其他高质量的库，如</a:t>
            </a:r>
            <a:r>
              <a:rPr lang="en-US" altLang="zh-CN" sz="1400" dirty="0" err="1"/>
              <a:t>numpy</a:t>
            </a:r>
            <a:r>
              <a:rPr lang="zh-CN" altLang="en-US" sz="1400" dirty="0"/>
              <a:t>、</a:t>
            </a:r>
            <a:r>
              <a:rPr lang="en-US" altLang="zh-CN" sz="1400" dirty="0"/>
              <a:t>Twisted</a:t>
            </a:r>
            <a:r>
              <a:rPr lang="zh-CN" altLang="en-US" sz="1400" dirty="0"/>
              <a:t>和</a:t>
            </a:r>
            <a:r>
              <a:rPr lang="en-US" altLang="zh-CN" sz="1400" dirty="0"/>
              <a:t>Python</a:t>
            </a:r>
            <a:r>
              <a:rPr lang="zh-CN" altLang="en-US" sz="1400" dirty="0"/>
              <a:t>图像库等等。</a:t>
            </a:r>
            <a:endParaRPr lang="en-US" altLang="zh-CN" sz="1400" dirty="0"/>
          </a:p>
          <a:p>
            <a:r>
              <a:rPr lang="en-US" altLang="zh-CN" sz="1400" b="1" dirty="0"/>
              <a:t>5. </a:t>
            </a:r>
            <a:r>
              <a:rPr lang="zh-CN" altLang="en-US" sz="1400" b="1" dirty="0"/>
              <a:t>速度不是很快 </a:t>
            </a:r>
            <a:r>
              <a:rPr lang="zh-CN" altLang="en-US" sz="1400" dirty="0"/>
              <a:t>目前</a:t>
            </a:r>
            <a:r>
              <a:rPr lang="en-US" altLang="zh-CN" sz="1400" dirty="0"/>
              <a:t>Python</a:t>
            </a:r>
            <a:r>
              <a:rPr lang="zh-CN" altLang="en-US" sz="1400" dirty="0"/>
              <a:t>的标准实现方式是将源代码编译成字节码形式，之后再将字节码解释执行，由于考虑到平台移植性，所以字节码被设计为一种与平台无关的格式。然而由于</a:t>
            </a:r>
            <a:r>
              <a:rPr lang="en-US" altLang="zh-CN" sz="1400" dirty="0"/>
              <a:t>python</a:t>
            </a:r>
            <a:r>
              <a:rPr lang="zh-CN" altLang="en-US" sz="1400" dirty="0"/>
              <a:t>没有将代码编译成底层的二进制代码，所以一些</a:t>
            </a:r>
            <a:r>
              <a:rPr lang="en-US" altLang="zh-CN" sz="1400" dirty="0"/>
              <a:t>python</a:t>
            </a:r>
            <a:r>
              <a:rPr lang="zh-CN" altLang="en-US" sz="1400" dirty="0"/>
              <a:t>程序将比像</a:t>
            </a:r>
            <a:r>
              <a:rPr lang="en-US" altLang="zh-CN" sz="1400" dirty="0"/>
              <a:t>C</a:t>
            </a:r>
            <a:r>
              <a:rPr lang="zh-CN" altLang="en-US" sz="1400" dirty="0"/>
              <a:t>这样的完全编译的语言慢。</a:t>
            </a:r>
            <a:endParaRPr lang="en-US" altLang="zh-CN" sz="1400" dirty="0"/>
          </a:p>
          <a:p>
            <a:endParaRPr lang="en-US" altLang="zh-CN" dirty="0"/>
          </a:p>
        </p:txBody>
      </p:sp>
    </p:spTree>
    <p:extLst>
      <p:ext uri="{BB962C8B-B14F-4D97-AF65-F5344CB8AC3E}">
        <p14:creationId xmlns:p14="http://schemas.microsoft.com/office/powerpoint/2010/main" val="142587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7348537-F58A-43A3-BFBB-AE0448F3EEC9}"/>
              </a:ext>
            </a:extLst>
          </p:cNvPr>
          <p:cNvSpPr>
            <a:spLocks noGrp="1"/>
          </p:cNvSpPr>
          <p:nvPr>
            <p:ph idx="1"/>
          </p:nvPr>
        </p:nvSpPr>
        <p:spPr>
          <a:xfrm>
            <a:off x="1117309" y="908720"/>
            <a:ext cx="10157354" cy="5263480"/>
          </a:xfrm>
        </p:spPr>
        <p:txBody>
          <a:bodyPr>
            <a:normAutofit/>
          </a:bodyPr>
          <a:lstStyle/>
          <a:p>
            <a:pPr marL="0" indent="0">
              <a:buNone/>
            </a:pPr>
            <a:r>
              <a:rPr lang="zh-CN" altLang="en-US" sz="1400" b="1" dirty="0"/>
              <a:t>比较运算符：</a:t>
            </a:r>
            <a:endParaRPr lang="en-US" altLang="zh-CN" sz="1400" b="1" dirty="0"/>
          </a:p>
          <a:p>
            <a:pPr marL="0" indent="0">
              <a:buNone/>
            </a:pPr>
            <a:r>
              <a:rPr lang="zh-CN" altLang="en-US" sz="1400" dirty="0"/>
              <a:t>大于 </a:t>
            </a:r>
            <a:r>
              <a:rPr lang="en-US" altLang="zh-CN" sz="1400" dirty="0"/>
              <a:t>-</a:t>
            </a:r>
            <a:r>
              <a:rPr lang="en-US" altLang="zh-CN" sz="1400" dirty="0" err="1"/>
              <a:t>gt</a:t>
            </a:r>
            <a:r>
              <a:rPr lang="en-US" altLang="zh-CN" sz="1400" dirty="0"/>
              <a:t> (greater than) </a:t>
            </a:r>
            <a:br>
              <a:rPr lang="en-US" altLang="zh-CN" sz="1400" dirty="0"/>
            </a:br>
            <a:r>
              <a:rPr lang="zh-CN" altLang="en-US" sz="1400" dirty="0"/>
              <a:t>小于 </a:t>
            </a:r>
            <a:r>
              <a:rPr lang="en-US" altLang="zh-CN" sz="1400" dirty="0"/>
              <a:t>-</a:t>
            </a:r>
            <a:r>
              <a:rPr lang="en-US" altLang="zh-CN" sz="1400" dirty="0" err="1"/>
              <a:t>lt</a:t>
            </a:r>
            <a:r>
              <a:rPr lang="en-US" altLang="zh-CN" sz="1400" dirty="0"/>
              <a:t> (less than) </a:t>
            </a:r>
            <a:br>
              <a:rPr lang="en-US" altLang="zh-CN" sz="1400" dirty="0"/>
            </a:br>
            <a:r>
              <a:rPr lang="zh-CN" altLang="en-US" sz="1400" dirty="0"/>
              <a:t>大于或等于 </a:t>
            </a:r>
            <a:r>
              <a:rPr lang="en-US" altLang="zh-CN" sz="1400" dirty="0"/>
              <a:t>-</a:t>
            </a:r>
            <a:r>
              <a:rPr lang="en-US" altLang="zh-CN" sz="1400" dirty="0" err="1"/>
              <a:t>ge</a:t>
            </a:r>
            <a:r>
              <a:rPr lang="en-US" altLang="zh-CN" sz="1400" dirty="0"/>
              <a:t> (greater than or equal) </a:t>
            </a:r>
            <a:br>
              <a:rPr lang="en-US" altLang="zh-CN" sz="1400" dirty="0"/>
            </a:br>
            <a:r>
              <a:rPr lang="zh-CN" altLang="en-US" sz="1400" dirty="0"/>
              <a:t>小于或等于 </a:t>
            </a:r>
            <a:r>
              <a:rPr lang="en-US" altLang="zh-CN" sz="1400" dirty="0"/>
              <a:t>-le (less than or equal) </a:t>
            </a:r>
            <a:br>
              <a:rPr lang="en-US" altLang="zh-CN" sz="1400" dirty="0"/>
            </a:br>
            <a:r>
              <a:rPr lang="zh-CN" altLang="en-US" sz="1400" dirty="0"/>
              <a:t>不相等 </a:t>
            </a:r>
            <a:r>
              <a:rPr lang="en-US" altLang="zh-CN" sz="1400" dirty="0"/>
              <a:t>-ne </a:t>
            </a:r>
            <a:r>
              <a:rPr lang="zh-CN" altLang="en-US" sz="1400" dirty="0"/>
              <a:t>（</a:t>
            </a:r>
            <a:r>
              <a:rPr lang="en-US" altLang="zh-CN" sz="1400" dirty="0"/>
              <a:t>not equal</a:t>
            </a:r>
            <a:r>
              <a:rPr lang="zh-CN" altLang="en-US" sz="1400" dirty="0"/>
              <a:t>）</a:t>
            </a:r>
          </a:p>
        </p:txBody>
      </p:sp>
    </p:spTree>
    <p:extLst>
      <p:ext uri="{BB962C8B-B14F-4D97-AF65-F5344CB8AC3E}">
        <p14:creationId xmlns:p14="http://schemas.microsoft.com/office/powerpoint/2010/main" val="332612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45C45F5-48F7-406A-8086-8A83C36026A5}"/>
              </a:ext>
            </a:extLst>
          </p:cNvPr>
          <p:cNvSpPr>
            <a:spLocks noGrp="1"/>
          </p:cNvSpPr>
          <p:nvPr>
            <p:ph idx="1"/>
          </p:nvPr>
        </p:nvSpPr>
        <p:spPr>
          <a:xfrm>
            <a:off x="1129613" y="2348880"/>
            <a:ext cx="10157354" cy="3679304"/>
          </a:xfrm>
        </p:spPr>
        <p:txBody>
          <a:bodyPr>
            <a:normAutofit/>
          </a:bodyPr>
          <a:lstStyle/>
          <a:p>
            <a:pPr marL="0" indent="0">
              <a:buNone/>
            </a:pPr>
            <a:endParaRPr lang="en-US" altLang="zh-CN" sz="1400" dirty="0"/>
          </a:p>
          <a:p>
            <a:pPr marL="0" indent="0">
              <a:buNone/>
            </a:pPr>
            <a:r>
              <a:rPr lang="en-US" altLang="zh-CN" sz="1400" dirty="0" err="1"/>
              <a:t>Jupyter</a:t>
            </a:r>
            <a:r>
              <a:rPr lang="en-US" altLang="zh-CN" sz="1400" dirty="0"/>
              <a:t> Notebook</a:t>
            </a:r>
            <a:r>
              <a:rPr lang="zh-CN" altLang="en-US" sz="1400" dirty="0"/>
              <a:t>（此前被称为 </a:t>
            </a:r>
            <a:r>
              <a:rPr lang="en-US" altLang="zh-CN" sz="1400" dirty="0" err="1"/>
              <a:t>IPython</a:t>
            </a:r>
            <a:r>
              <a:rPr lang="en-US" altLang="zh-CN" sz="1400" dirty="0"/>
              <a:t> notebook</a:t>
            </a:r>
            <a:r>
              <a:rPr lang="zh-CN" altLang="en-US" sz="1400" dirty="0"/>
              <a:t>）是一个交互式笔记本，支持运行 </a:t>
            </a:r>
            <a:r>
              <a:rPr lang="en-US" altLang="zh-CN" sz="1400" dirty="0"/>
              <a:t>40 </a:t>
            </a:r>
            <a:r>
              <a:rPr lang="zh-CN" altLang="en-US" sz="1400" dirty="0"/>
              <a:t>多种编程语言。在本文中，我们将介绍 </a:t>
            </a:r>
            <a:r>
              <a:rPr lang="en-US" altLang="zh-CN" sz="1400" dirty="0" err="1"/>
              <a:t>Jupyter</a:t>
            </a:r>
            <a:r>
              <a:rPr lang="en-US" altLang="zh-CN" sz="1400" dirty="0"/>
              <a:t> notebook </a:t>
            </a:r>
            <a:r>
              <a:rPr lang="zh-CN" altLang="en-US" sz="1400" dirty="0"/>
              <a:t>的主要特性，以及为什么对于希望编写漂亮的</a:t>
            </a:r>
            <a:r>
              <a:rPr lang="zh-CN" altLang="en-US" sz="1400" b="1" dirty="0">
                <a:solidFill>
                  <a:srgbClr val="C00000"/>
                </a:solidFill>
              </a:rPr>
              <a:t>交互式</a:t>
            </a:r>
            <a:r>
              <a:rPr lang="zh-CN" altLang="en-US" sz="1400" dirty="0"/>
              <a:t>文档的人来说是一个强大工具。</a:t>
            </a:r>
            <a:endParaRPr lang="en-US" altLang="zh-CN" sz="1400" dirty="0"/>
          </a:p>
          <a:p>
            <a:pPr marL="0" indent="0">
              <a:buNone/>
            </a:pPr>
            <a:r>
              <a:rPr lang="zh-CN" altLang="en-US" sz="1400" dirty="0"/>
              <a:t>作用：</a:t>
            </a:r>
            <a:r>
              <a:rPr lang="zh-CN" altLang="en-US" sz="1400" b="1" dirty="0"/>
              <a:t>编写交互式文档   </a:t>
            </a:r>
            <a:endParaRPr lang="en-US" altLang="zh-CN" sz="1400" b="1" dirty="0"/>
          </a:p>
          <a:p>
            <a:pPr marL="0" indent="0">
              <a:buNone/>
            </a:pPr>
            <a:r>
              <a:rPr lang="en-US" altLang="zh-CN" sz="1400" dirty="0"/>
              <a:t>pip3 install</a:t>
            </a:r>
            <a:r>
              <a:rPr lang="zh-CN" altLang="en-US" sz="1400" dirty="0"/>
              <a:t>：</a:t>
            </a:r>
            <a:endParaRPr lang="en-US" altLang="zh-CN" sz="1400" dirty="0"/>
          </a:p>
          <a:p>
            <a:pPr marL="0" indent="0">
              <a:buNone/>
            </a:pPr>
            <a:r>
              <a:rPr lang="zh-CN" altLang="zh-CN" sz="1400" b="1" dirty="0">
                <a:solidFill>
                  <a:srgbClr val="0070C0"/>
                </a:solidFill>
                <a:latin typeface="Arial Unicode MS"/>
              </a:rPr>
              <a:t>pip3 install --upgrade pip </a:t>
            </a:r>
            <a:endParaRPr lang="en-US" altLang="zh-CN" sz="1400" dirty="0"/>
          </a:p>
          <a:p>
            <a:pPr marL="0" indent="0">
              <a:buNone/>
            </a:pPr>
            <a:r>
              <a:rPr lang="zh-CN" altLang="zh-CN" sz="1400" b="1" dirty="0">
                <a:solidFill>
                  <a:srgbClr val="0070C0"/>
                </a:solidFill>
                <a:latin typeface="Arial Unicode MS"/>
                <a:ea typeface="Menlo"/>
              </a:rPr>
              <a:t>pip3 install jupyter</a:t>
            </a:r>
            <a:r>
              <a:rPr lang="zh-CN" altLang="zh-CN" sz="800" b="1" dirty="0">
                <a:solidFill>
                  <a:srgbClr val="0070C0"/>
                </a:solidFill>
              </a:rPr>
              <a:t> </a:t>
            </a:r>
            <a:endParaRPr lang="en-US" altLang="zh-CN" sz="800" b="1" dirty="0">
              <a:solidFill>
                <a:srgbClr val="0070C0"/>
              </a:solidFill>
            </a:endParaRPr>
          </a:p>
          <a:p>
            <a:pPr marL="0" indent="0">
              <a:buNone/>
            </a:pPr>
            <a:r>
              <a:rPr lang="zh-CN" altLang="en-US" sz="1400" dirty="0"/>
              <a:t>启动</a:t>
            </a:r>
            <a:r>
              <a:rPr lang="en-US" altLang="zh-CN" sz="1400" dirty="0" err="1"/>
              <a:t>Jupyter</a:t>
            </a:r>
            <a:r>
              <a:rPr lang="en-US" altLang="zh-CN" sz="1400" dirty="0"/>
              <a:t> </a:t>
            </a:r>
            <a:r>
              <a:rPr lang="zh-CN" altLang="en-US" sz="1400" dirty="0"/>
              <a:t>：</a:t>
            </a:r>
            <a:endParaRPr lang="en-US" altLang="zh-CN" sz="1400" dirty="0"/>
          </a:p>
          <a:p>
            <a:pPr marL="0" indent="0">
              <a:buNone/>
            </a:pPr>
            <a:r>
              <a:rPr lang="en-US" altLang="zh-CN" sz="1400" b="1" dirty="0" err="1">
                <a:solidFill>
                  <a:srgbClr val="0070C0"/>
                </a:solidFill>
                <a:latin typeface="Arial Unicode MS"/>
              </a:rPr>
              <a:t>jupyter</a:t>
            </a:r>
            <a:r>
              <a:rPr lang="en-US" altLang="zh-CN" sz="1400" b="1" dirty="0">
                <a:solidFill>
                  <a:srgbClr val="0070C0"/>
                </a:solidFill>
                <a:latin typeface="Arial Unicode MS"/>
              </a:rPr>
              <a:t> notebook</a:t>
            </a:r>
          </a:p>
        </p:txBody>
      </p:sp>
      <p:pic>
        <p:nvPicPr>
          <p:cNvPr id="5" name="图片 4">
            <a:extLst>
              <a:ext uri="{FF2B5EF4-FFF2-40B4-BE49-F238E27FC236}">
                <a16:creationId xmlns:a16="http://schemas.microsoft.com/office/drawing/2014/main" id="{C4E552BD-7192-44BA-9331-BB46B3F9F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613" y="693405"/>
            <a:ext cx="4732628" cy="1539357"/>
          </a:xfrm>
          <a:prstGeom prst="rect">
            <a:avLst/>
          </a:prstGeom>
        </p:spPr>
      </p:pic>
      <p:sp>
        <p:nvSpPr>
          <p:cNvPr id="8" name="Rectangle 1">
            <a:extLst>
              <a:ext uri="{FF2B5EF4-FFF2-40B4-BE49-F238E27FC236}">
                <a16:creationId xmlns:a16="http://schemas.microsoft.com/office/drawing/2014/main" id="{45DF530D-5F10-4094-80B4-61CCB74DF8DE}"/>
              </a:ext>
            </a:extLst>
          </p:cNvPr>
          <p:cNvSpPr>
            <a:spLocks noChangeArrowheads="1"/>
          </p:cNvSpPr>
          <p:nvPr/>
        </p:nvSpPr>
        <p:spPr bwMode="auto">
          <a:xfrm>
            <a:off x="-232172" y="-246424"/>
            <a:ext cx="65" cy="9500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665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D64EF5EA-0725-4F14-9633-E911AAAB8526}"/>
              </a:ext>
            </a:extLst>
          </p:cNvPr>
          <p:cNvSpPr>
            <a:spLocks noChangeArrowheads="1"/>
          </p:cNvSpPr>
          <p:nvPr/>
        </p:nvSpPr>
        <p:spPr bwMode="auto">
          <a:xfrm>
            <a:off x="152400" y="-94024"/>
            <a:ext cx="65" cy="9500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665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3047A9BD-BCB5-4019-AB41-9D0312EB3F86}"/>
              </a:ext>
            </a:extLst>
          </p:cNvPr>
          <p:cNvSpPr>
            <a:spLocks noChangeArrowheads="1"/>
          </p:cNvSpPr>
          <p:nvPr/>
        </p:nvSpPr>
        <p:spPr bwMode="auto">
          <a:xfrm>
            <a:off x="0" y="-246424"/>
            <a:ext cx="65" cy="9500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665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33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1C01549-6F61-41FC-9388-71B004326ECD}"/>
              </a:ext>
            </a:extLst>
          </p:cNvPr>
          <p:cNvPicPr>
            <a:picLocks noChangeAspect="1"/>
          </p:cNvPicPr>
          <p:nvPr/>
        </p:nvPicPr>
        <p:blipFill>
          <a:blip r:embed="rId2"/>
          <a:stretch>
            <a:fillRect/>
          </a:stretch>
        </p:blipFill>
        <p:spPr>
          <a:xfrm>
            <a:off x="1413892" y="1700808"/>
            <a:ext cx="9672300" cy="3600400"/>
          </a:xfrm>
          <a:prstGeom prst="rect">
            <a:avLst/>
          </a:prstGeom>
        </p:spPr>
      </p:pic>
      <p:sp>
        <p:nvSpPr>
          <p:cNvPr id="8" name="矩形 7">
            <a:extLst>
              <a:ext uri="{FF2B5EF4-FFF2-40B4-BE49-F238E27FC236}">
                <a16:creationId xmlns:a16="http://schemas.microsoft.com/office/drawing/2014/main" id="{691299EF-CC4A-425B-A97A-D567B94B97F5}"/>
              </a:ext>
            </a:extLst>
          </p:cNvPr>
          <p:cNvSpPr/>
          <p:nvPr/>
        </p:nvSpPr>
        <p:spPr>
          <a:xfrm>
            <a:off x="1341884" y="1124744"/>
            <a:ext cx="1005403" cy="338554"/>
          </a:xfrm>
          <a:prstGeom prst="rect">
            <a:avLst/>
          </a:prstGeom>
          <a:noFill/>
        </p:spPr>
        <p:txBody>
          <a:bodyPr wrap="square" lIns="91440" tIns="45720" rIns="91440" bIns="45720">
            <a:spAutoFit/>
          </a:bodyPr>
          <a:lstStyle/>
          <a:p>
            <a:pPr algn="ctr"/>
            <a:r>
              <a:rPr lang="zh-CN" altLang="en-US" sz="1600" dirty="0">
                <a:ln w="0"/>
                <a:effectLst>
                  <a:outerShdw blurRad="38100" dist="19050" dir="2700000" algn="tl" rotWithShape="0">
                    <a:schemeClr val="dk1">
                      <a:alpha val="40000"/>
                    </a:schemeClr>
                  </a:outerShdw>
                </a:effectLst>
              </a:rPr>
              <a:t>工作目录</a:t>
            </a:r>
            <a:endParaRPr lang="zh-CN" altLang="en-US"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9276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90BF33B-BB10-49A1-A3CE-488F3412590D}"/>
              </a:ext>
            </a:extLst>
          </p:cNvPr>
          <p:cNvSpPr>
            <a:spLocks noGrp="1"/>
          </p:cNvSpPr>
          <p:nvPr>
            <p:ph idx="1"/>
          </p:nvPr>
        </p:nvSpPr>
        <p:spPr>
          <a:xfrm>
            <a:off x="1015735" y="1052736"/>
            <a:ext cx="1304695" cy="432048"/>
          </a:xfrm>
        </p:spPr>
        <p:txBody>
          <a:bodyPr/>
          <a:lstStyle/>
          <a:p>
            <a:pPr marL="0" indent="0">
              <a:buNone/>
            </a:pPr>
            <a:r>
              <a:rPr lang="zh-CN" altLang="en-US" sz="1600" dirty="0">
                <a:ln w="0"/>
                <a:effectLst>
                  <a:outerShdw blurRad="38100" dist="19050" dir="2700000" algn="tl" rotWithShape="0">
                    <a:schemeClr val="dk1">
                      <a:alpha val="40000"/>
                    </a:schemeClr>
                  </a:outerShdw>
                </a:effectLst>
                <a:latin typeface="+mn-lt"/>
                <a:ea typeface="+mn-ea"/>
              </a:rPr>
              <a:t>主工作界面</a:t>
            </a:r>
            <a:endParaRPr lang="en-US" altLang="zh-CN" sz="1600" dirty="0">
              <a:ln w="0"/>
              <a:effectLst>
                <a:outerShdw blurRad="38100" dist="19050" dir="2700000" algn="tl" rotWithShape="0">
                  <a:schemeClr val="dk1">
                    <a:alpha val="40000"/>
                  </a:schemeClr>
                </a:outerShdw>
              </a:effectLst>
              <a:latin typeface="+mn-lt"/>
              <a:ea typeface="+mn-ea"/>
            </a:endParaRPr>
          </a:p>
          <a:p>
            <a:endParaRPr lang="zh-CN" altLang="en-US" dirty="0"/>
          </a:p>
        </p:txBody>
      </p:sp>
      <p:pic>
        <p:nvPicPr>
          <p:cNvPr id="4" name="图片 3">
            <a:extLst>
              <a:ext uri="{FF2B5EF4-FFF2-40B4-BE49-F238E27FC236}">
                <a16:creationId xmlns:a16="http://schemas.microsoft.com/office/drawing/2014/main" id="{5D05EB0C-03F0-4FAA-8578-4C39165C1010}"/>
              </a:ext>
            </a:extLst>
          </p:cNvPr>
          <p:cNvPicPr>
            <a:picLocks noChangeAspect="1"/>
          </p:cNvPicPr>
          <p:nvPr/>
        </p:nvPicPr>
        <p:blipFill>
          <a:blip r:embed="rId2"/>
          <a:stretch>
            <a:fillRect/>
          </a:stretch>
        </p:blipFill>
        <p:spPr>
          <a:xfrm>
            <a:off x="1178809" y="1988840"/>
            <a:ext cx="9831205" cy="3543300"/>
          </a:xfrm>
          <a:prstGeom prst="rect">
            <a:avLst/>
          </a:prstGeom>
        </p:spPr>
      </p:pic>
    </p:spTree>
    <p:extLst>
      <p:ext uri="{BB962C8B-B14F-4D97-AF65-F5344CB8AC3E}">
        <p14:creationId xmlns:p14="http://schemas.microsoft.com/office/powerpoint/2010/main" val="153108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647DEA0-89C7-4240-ADDF-6634C2B92351}"/>
              </a:ext>
            </a:extLst>
          </p:cNvPr>
          <p:cNvGraphicFramePr>
            <a:graphicFrameLocks noGrp="1"/>
          </p:cNvGraphicFramePr>
          <p:nvPr>
            <p:extLst>
              <p:ext uri="{D42A27DB-BD31-4B8C-83A1-F6EECF244321}">
                <p14:modId xmlns:p14="http://schemas.microsoft.com/office/powerpoint/2010/main" val="1799256664"/>
              </p:ext>
            </p:extLst>
          </p:nvPr>
        </p:nvGraphicFramePr>
        <p:xfrm>
          <a:off x="1485900" y="1371600"/>
          <a:ext cx="8845964" cy="4114800"/>
        </p:xfrm>
        <a:graphic>
          <a:graphicData uri="http://schemas.openxmlformats.org/drawingml/2006/table">
            <a:tbl>
              <a:tblPr firstRow="1" bandRow="1">
                <a:tableStyleId>{BDBED569-4797-4DF1-A0F4-6AAB3CD982D8}</a:tableStyleId>
              </a:tblPr>
              <a:tblGrid>
                <a:gridCol w="3351888">
                  <a:extLst>
                    <a:ext uri="{9D8B030D-6E8A-4147-A177-3AD203B41FA5}">
                      <a16:colId xmlns:a16="http://schemas.microsoft.com/office/drawing/2014/main" val="218596387"/>
                    </a:ext>
                  </a:extLst>
                </a:gridCol>
                <a:gridCol w="5494076">
                  <a:extLst>
                    <a:ext uri="{9D8B030D-6E8A-4147-A177-3AD203B41FA5}">
                      <a16:colId xmlns:a16="http://schemas.microsoft.com/office/drawing/2014/main" val="2693263083"/>
                    </a:ext>
                  </a:extLst>
                </a:gridCol>
              </a:tblGrid>
              <a:tr h="0">
                <a:tc>
                  <a:txBody>
                    <a:bodyPr/>
                    <a:lstStyle/>
                    <a:p>
                      <a:r>
                        <a:rPr lang="zh-CN" altLang="en-US" b="1" dirty="0">
                          <a:solidFill>
                            <a:srgbClr val="00B0F0"/>
                          </a:solidFill>
                        </a:rPr>
                        <a:t>工具栏标签</a:t>
                      </a:r>
                    </a:p>
                  </a:txBody>
                  <a:tcPr/>
                </a:tc>
                <a:tc>
                  <a:txBody>
                    <a:bodyPr/>
                    <a:lstStyle/>
                    <a:p>
                      <a:r>
                        <a:rPr lang="zh-CN" altLang="en-US" b="1" dirty="0">
                          <a:solidFill>
                            <a:srgbClr val="00B0F0"/>
                          </a:solidFill>
                        </a:rPr>
                        <a:t>工具栏包含内容</a:t>
                      </a:r>
                    </a:p>
                  </a:txBody>
                  <a:tcPr/>
                </a:tc>
                <a:extLst>
                  <a:ext uri="{0D108BD9-81ED-4DB2-BD59-A6C34878D82A}">
                    <a16:rowId xmlns:a16="http://schemas.microsoft.com/office/drawing/2014/main" val="117575911"/>
                  </a:ext>
                </a:extLst>
              </a:tr>
              <a:tr h="370840">
                <a:tc>
                  <a:txBody>
                    <a:bodyPr/>
                    <a:lstStyle/>
                    <a:p>
                      <a:r>
                        <a:rPr lang="en-US" altLang="zh-CN" sz="1400" b="1" dirty="0"/>
                        <a:t>File</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New Notebook</a:t>
                      </a:r>
                      <a:r>
                        <a:rPr lang="zh-CN" altLang="en-US" sz="1400" dirty="0"/>
                        <a:t>打开新笔记 </a:t>
                      </a:r>
                      <a:r>
                        <a:rPr lang="en-US" altLang="zh-CN" sz="1400" dirty="0"/>
                        <a:t>Checkpoint</a:t>
                      </a:r>
                      <a:r>
                        <a:rPr lang="zh-CN" altLang="en-US" sz="1400" dirty="0"/>
                        <a:t>（记录点，类比不同版本） </a:t>
                      </a:r>
                      <a:r>
                        <a:rPr lang="en-US" altLang="zh-CN" sz="1400" dirty="0"/>
                        <a:t>Revert to Checkpoint</a:t>
                      </a:r>
                      <a:r>
                        <a:rPr lang="zh-CN" altLang="en-US" sz="1400" dirty="0"/>
                        <a:t>返回到某一个记录点 </a:t>
                      </a:r>
                      <a:r>
                        <a:rPr lang="en-US" altLang="zh-CN" sz="1400" dirty="0"/>
                        <a:t>Download as: </a:t>
                      </a:r>
                      <a:r>
                        <a:rPr lang="en-US" altLang="zh-CN" sz="1400" dirty="0" err="1"/>
                        <a:t>ipynb</a:t>
                      </a:r>
                      <a:r>
                        <a:rPr lang="zh-CN" altLang="en-US" sz="1400" dirty="0"/>
                        <a:t>、</a:t>
                      </a:r>
                      <a:r>
                        <a:rPr lang="en-US" altLang="zh-CN" sz="1400" dirty="0" err="1"/>
                        <a:t>py</a:t>
                      </a:r>
                      <a:r>
                        <a:rPr lang="zh-CN" altLang="en-US" sz="1400" dirty="0"/>
                        <a:t>、</a:t>
                      </a:r>
                      <a:r>
                        <a:rPr lang="en-US" altLang="zh-CN" sz="1400" dirty="0"/>
                        <a:t>md</a:t>
                      </a:r>
                      <a:r>
                        <a:rPr lang="zh-CN" altLang="en-US" sz="1400" dirty="0"/>
                        <a:t>、</a:t>
                      </a:r>
                      <a:r>
                        <a:rPr lang="en-US" altLang="zh-CN" sz="1400" dirty="0"/>
                        <a:t>html</a:t>
                      </a:r>
                      <a:r>
                        <a:rPr lang="zh-CN" altLang="en-US" sz="1400" dirty="0"/>
                        <a:t>、</a:t>
                      </a:r>
                      <a:r>
                        <a:rPr lang="en-US" altLang="zh-CN" sz="1400" dirty="0"/>
                        <a:t>pdf</a:t>
                      </a:r>
                    </a:p>
                    <a:p>
                      <a:endParaRPr lang="zh-CN" altLang="en-US" sz="1400" dirty="0"/>
                    </a:p>
                  </a:txBody>
                  <a:tcPr/>
                </a:tc>
                <a:extLst>
                  <a:ext uri="{0D108BD9-81ED-4DB2-BD59-A6C34878D82A}">
                    <a16:rowId xmlns:a16="http://schemas.microsoft.com/office/drawing/2014/main" val="3012736300"/>
                  </a:ext>
                </a:extLst>
              </a:tr>
              <a:tr h="370840">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b="1" dirty="0"/>
                        <a:t>Edit</a:t>
                      </a:r>
                      <a:r>
                        <a:rPr lang="zh-CN" altLang="en-US" sz="1400" b="1" dirty="0"/>
                        <a:t>：</a:t>
                      </a:r>
                    </a:p>
                    <a:p>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zh-CN" altLang="en-US" sz="1400" dirty="0"/>
                        <a:t>包括复制、粘贴、删除、合并、移动等</a:t>
                      </a:r>
                      <a:r>
                        <a:rPr lang="en-US" altLang="zh-CN" sz="1400" dirty="0"/>
                        <a:t>cell</a:t>
                      </a:r>
                      <a:r>
                        <a:rPr lang="zh-CN" altLang="en-US" sz="1400" dirty="0"/>
                        <a:t>区域的操作</a:t>
                      </a:r>
                    </a:p>
                    <a:p>
                      <a:endParaRPr lang="zh-CN" altLang="en-US" sz="1400" dirty="0"/>
                    </a:p>
                  </a:txBody>
                  <a:tcPr/>
                </a:tc>
                <a:extLst>
                  <a:ext uri="{0D108BD9-81ED-4DB2-BD59-A6C34878D82A}">
                    <a16:rowId xmlns:a16="http://schemas.microsoft.com/office/drawing/2014/main" val="1160823675"/>
                  </a:ext>
                </a:extLst>
              </a:tr>
              <a:tr h="370840">
                <a:tc>
                  <a:txBody>
                    <a:bodyPr/>
                    <a:lstStyle/>
                    <a:p>
                      <a:r>
                        <a:rPr lang="en-US" altLang="zh-CN" sz="1400" b="1" dirty="0"/>
                        <a:t>View</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Toggle Header</a:t>
                      </a:r>
                      <a:r>
                        <a:rPr lang="zh-CN" altLang="en-US" sz="1400" dirty="0"/>
                        <a:t>是否显示头部信息，包括文件名和上次保存时间 </a:t>
                      </a:r>
                      <a:r>
                        <a:rPr lang="en-US" altLang="zh-CN" sz="1400" dirty="0"/>
                        <a:t>Toggle </a:t>
                      </a:r>
                      <a:r>
                        <a:rPr lang="en-US" altLang="zh-CN" sz="1400" dirty="0" err="1"/>
                        <a:t>ToolBar</a:t>
                      </a:r>
                      <a:r>
                        <a:rPr lang="zh-CN" altLang="en-US" sz="1400" dirty="0"/>
                        <a:t>是否显示工具栏 </a:t>
                      </a:r>
                      <a:r>
                        <a:rPr lang="en-US" altLang="zh-CN" sz="1400" dirty="0"/>
                        <a:t>Cell </a:t>
                      </a:r>
                      <a:r>
                        <a:rPr lang="en-US" altLang="zh-CN" sz="1400" dirty="0" err="1"/>
                        <a:t>ToolBar</a:t>
                      </a:r>
                      <a:endParaRPr lang="en-US" altLang="zh-CN" sz="1400" dirty="0"/>
                    </a:p>
                    <a:p>
                      <a:endParaRPr lang="zh-CN" altLang="en-US" sz="1400" dirty="0"/>
                    </a:p>
                  </a:txBody>
                  <a:tcPr/>
                </a:tc>
                <a:extLst>
                  <a:ext uri="{0D108BD9-81ED-4DB2-BD59-A6C34878D82A}">
                    <a16:rowId xmlns:a16="http://schemas.microsoft.com/office/drawing/2014/main" val="624471035"/>
                  </a:ext>
                </a:extLst>
              </a:tr>
              <a:tr h="370840">
                <a:tc>
                  <a:txBody>
                    <a:bodyPr/>
                    <a:lstStyle/>
                    <a:p>
                      <a:r>
                        <a:rPr lang="en-US" altLang="zh-CN" sz="1400" b="1" dirty="0"/>
                        <a:t>Insert</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Insert Cell Above</a:t>
                      </a:r>
                      <a:r>
                        <a:rPr lang="zh-CN" altLang="en-US" sz="1400" dirty="0"/>
                        <a:t>上方插入一个</a:t>
                      </a:r>
                      <a:r>
                        <a:rPr lang="en-US" altLang="zh-CN" sz="1400" dirty="0"/>
                        <a:t>cell</a:t>
                      </a:r>
                      <a:r>
                        <a:rPr lang="zh-CN" altLang="en-US" sz="1400" dirty="0"/>
                        <a:t>区域 </a:t>
                      </a:r>
                      <a:r>
                        <a:rPr lang="en-US" altLang="zh-CN" sz="1400" dirty="0"/>
                        <a:t>Insert Cell Below </a:t>
                      </a:r>
                      <a:r>
                        <a:rPr lang="zh-CN" altLang="en-US" sz="1400" dirty="0"/>
                        <a:t>下方插入一个</a:t>
                      </a:r>
                      <a:r>
                        <a:rPr lang="en-US" altLang="zh-CN" sz="1400" dirty="0"/>
                        <a:t>cell</a:t>
                      </a:r>
                      <a:r>
                        <a:rPr lang="zh-CN" altLang="en-US" sz="1400" dirty="0"/>
                        <a:t>区域</a:t>
                      </a:r>
                    </a:p>
                    <a:p>
                      <a:endParaRPr lang="zh-CN" altLang="en-US" sz="1400" dirty="0"/>
                    </a:p>
                  </a:txBody>
                  <a:tcPr/>
                </a:tc>
                <a:extLst>
                  <a:ext uri="{0D108BD9-81ED-4DB2-BD59-A6C34878D82A}">
                    <a16:rowId xmlns:a16="http://schemas.microsoft.com/office/drawing/2014/main" val="3420493844"/>
                  </a:ext>
                </a:extLst>
              </a:tr>
              <a:tr h="370840">
                <a:tc>
                  <a:txBody>
                    <a:bodyPr/>
                    <a:lstStyle/>
                    <a:p>
                      <a:r>
                        <a:rPr lang="en-US" altLang="zh-CN" sz="1400" b="1" dirty="0"/>
                        <a:t>Kernel</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Restart</a:t>
                      </a:r>
                      <a:r>
                        <a:rPr lang="zh-CN" altLang="en-US" sz="1400" dirty="0"/>
                        <a:t>和</a:t>
                      </a:r>
                      <a:r>
                        <a:rPr lang="en-US" altLang="zh-CN" sz="1400" dirty="0"/>
                        <a:t>Reconnect</a:t>
                      </a:r>
                      <a:r>
                        <a:rPr lang="zh-CN" altLang="en-US" sz="1400" dirty="0"/>
                        <a:t>相关 </a:t>
                      </a:r>
                      <a:r>
                        <a:rPr lang="en-US" altLang="zh-CN" sz="1400" dirty="0"/>
                        <a:t>Change Kernel</a:t>
                      </a:r>
                      <a:r>
                        <a:rPr lang="zh-CN" altLang="en-US" sz="1400" dirty="0"/>
                        <a:t>：换</a:t>
                      </a:r>
                      <a:r>
                        <a:rPr lang="en-US" altLang="zh-CN" sz="1400" dirty="0"/>
                        <a:t>Python</a:t>
                      </a:r>
                      <a:r>
                        <a:rPr lang="zh-CN" altLang="en-US" sz="1400" dirty="0"/>
                        <a:t>环境 </a:t>
                      </a:r>
                      <a:r>
                        <a:rPr lang="en-US" altLang="zh-CN" sz="1400" dirty="0"/>
                        <a:t>Help</a:t>
                      </a:r>
                      <a:r>
                        <a:rPr lang="zh-CN" altLang="en-US" sz="1400" dirty="0"/>
                        <a:t>：一些教程链接</a:t>
                      </a:r>
                    </a:p>
                    <a:p>
                      <a:endParaRPr lang="zh-CN" altLang="en-US" sz="1400" dirty="0"/>
                    </a:p>
                  </a:txBody>
                  <a:tcPr/>
                </a:tc>
                <a:extLst>
                  <a:ext uri="{0D108BD9-81ED-4DB2-BD59-A6C34878D82A}">
                    <a16:rowId xmlns:a16="http://schemas.microsoft.com/office/drawing/2014/main" val="343582783"/>
                  </a:ext>
                </a:extLst>
              </a:tr>
            </a:tbl>
          </a:graphicData>
        </a:graphic>
      </p:graphicFrame>
    </p:spTree>
    <p:extLst>
      <p:ext uri="{BB962C8B-B14F-4D97-AF65-F5344CB8AC3E}">
        <p14:creationId xmlns:p14="http://schemas.microsoft.com/office/powerpoint/2010/main" val="402512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9B5A708-0DA5-4F96-8FC1-C5E2265CF62C}"/>
              </a:ext>
            </a:extLst>
          </p:cNvPr>
          <p:cNvSpPr>
            <a:spLocks noGrp="1"/>
          </p:cNvSpPr>
          <p:nvPr>
            <p:ph idx="1"/>
          </p:nvPr>
        </p:nvSpPr>
        <p:spPr>
          <a:xfrm>
            <a:off x="1117309" y="548680"/>
            <a:ext cx="10157354" cy="5623520"/>
          </a:xfrm>
        </p:spPr>
        <p:txBody>
          <a:bodyPr>
            <a:normAutofit lnSpcReduction="10000"/>
          </a:bodyPr>
          <a:lstStyle/>
          <a:p>
            <a:r>
              <a:rPr lang="en-US" altLang="zh-CN" sz="1600" b="1" dirty="0" err="1"/>
              <a:t>MarkDown</a:t>
            </a:r>
            <a:r>
              <a:rPr lang="en-US" altLang="zh-CN" sz="1600" b="1" dirty="0"/>
              <a:t> </a:t>
            </a:r>
            <a:r>
              <a:rPr lang="zh-CN" altLang="en-US" sz="1600" b="1" dirty="0"/>
              <a:t>简单语法及使用</a:t>
            </a:r>
            <a:endParaRPr lang="en-US" altLang="zh-CN" sz="1600" b="1" dirty="0"/>
          </a:p>
          <a:p>
            <a:r>
              <a:rPr lang="en-US" altLang="zh-CN" sz="1400" dirty="0"/>
              <a:t>1.</a:t>
            </a:r>
            <a:r>
              <a:rPr lang="zh-CN" altLang="en-US" sz="1400" dirty="0"/>
              <a:t>标题</a:t>
            </a:r>
            <a:endParaRPr lang="en-US" altLang="zh-CN" sz="1400" dirty="0"/>
          </a:p>
          <a:p>
            <a:r>
              <a:rPr lang="en-US" altLang="zh-CN" sz="1400" dirty="0"/>
              <a:t># </a:t>
            </a:r>
            <a:r>
              <a:rPr lang="zh-CN" altLang="en-US" sz="1400" dirty="0"/>
              <a:t>后面保持空格  </a:t>
            </a:r>
            <a:r>
              <a:rPr lang="en-US" altLang="zh-CN" sz="1400" dirty="0"/>
              <a:t>[</a:t>
            </a:r>
            <a:r>
              <a:rPr lang="zh-CN" altLang="en-US" sz="1400" dirty="0"/>
              <a:t> </a:t>
            </a:r>
            <a:r>
              <a:rPr lang="en-US" altLang="zh-CN" sz="1400" dirty="0"/>
              <a:t># </a:t>
            </a:r>
            <a:r>
              <a:rPr lang="zh-CN" altLang="en-US" sz="1400" dirty="0"/>
              <a:t>个数</a:t>
            </a:r>
            <a:r>
              <a:rPr lang="en-US" altLang="zh-CN" sz="1400" dirty="0"/>
              <a:t>&lt;= 6 ]</a:t>
            </a:r>
          </a:p>
          <a:p>
            <a:r>
              <a:rPr lang="zh-CN" altLang="en-US" sz="1400" dirty="0"/>
              <a:t>语法：</a:t>
            </a:r>
            <a:endParaRPr lang="en-US" altLang="zh-CN" sz="1400" dirty="0"/>
          </a:p>
          <a:p>
            <a:pPr marL="0" indent="0">
              <a:buNone/>
            </a:pPr>
            <a:r>
              <a:rPr lang="en-US" altLang="zh-CN" sz="1400" dirty="0"/>
              <a:t>       # h1</a:t>
            </a:r>
          </a:p>
          <a:p>
            <a:pPr marL="0" indent="0">
              <a:buNone/>
            </a:pPr>
            <a:r>
              <a:rPr lang="en-US" altLang="zh-CN" sz="1400" dirty="0"/>
              <a:t>       ## h2</a:t>
            </a:r>
          </a:p>
          <a:p>
            <a:pPr marL="0" indent="0">
              <a:buNone/>
            </a:pPr>
            <a:r>
              <a:rPr lang="en-US" altLang="zh-CN" sz="1400" dirty="0"/>
              <a:t>       ### h3</a:t>
            </a:r>
          </a:p>
          <a:p>
            <a:r>
              <a:rPr lang="en-US" altLang="zh-CN" sz="1400" dirty="0"/>
              <a:t>2. Toc </a:t>
            </a:r>
            <a:r>
              <a:rPr lang="zh-CN" altLang="en-US" sz="1400" dirty="0"/>
              <a:t>根据标题生成目录，兼容性一般</a:t>
            </a:r>
            <a:endParaRPr lang="en-US" altLang="zh-CN" sz="1400" dirty="0"/>
          </a:p>
          <a:p>
            <a:r>
              <a:rPr lang="zh-CN" altLang="en-US" sz="1400" dirty="0"/>
              <a:t>语法：</a:t>
            </a:r>
            <a:endParaRPr lang="en-US" altLang="zh-CN" sz="1400" dirty="0"/>
          </a:p>
          <a:p>
            <a:pPr marL="0" indent="0">
              <a:buNone/>
            </a:pPr>
            <a:r>
              <a:rPr lang="en-US" altLang="zh-CN" sz="1400" dirty="0"/>
              <a:t>        </a:t>
            </a:r>
            <a:r>
              <a:rPr lang="zh-CN" altLang="zh-CN" sz="1400" dirty="0"/>
              <a:t>[TOC] </a:t>
            </a:r>
            <a:endParaRPr lang="en-US" altLang="zh-CN" sz="1400" dirty="0"/>
          </a:p>
          <a:p>
            <a:r>
              <a:rPr lang="en-US" altLang="zh-CN" sz="1400" dirty="0"/>
              <a:t>3. </a:t>
            </a:r>
            <a:r>
              <a:rPr lang="zh-CN" altLang="en-US" sz="1400" dirty="0"/>
              <a:t>行内标记  用 </a:t>
            </a:r>
            <a:r>
              <a:rPr lang="en-US" altLang="zh-CN" sz="1400" dirty="0"/>
              <a:t>` </a:t>
            </a:r>
            <a:r>
              <a:rPr lang="zh-CN" altLang="en-US" sz="1400" dirty="0"/>
              <a:t>标记代码块将变成一行</a:t>
            </a:r>
            <a:endParaRPr lang="en-US" altLang="zh-CN" sz="1400" dirty="0"/>
          </a:p>
          <a:p>
            <a:r>
              <a:rPr lang="zh-CN" altLang="en-US" sz="1400" dirty="0"/>
              <a:t>语法： </a:t>
            </a:r>
            <a:endParaRPr lang="en-US" altLang="zh-CN" sz="1400" dirty="0"/>
          </a:p>
          <a:p>
            <a:pPr marL="0" indent="0">
              <a:buNone/>
            </a:pPr>
            <a:r>
              <a:rPr lang="en-US" altLang="zh-CN" sz="1400" dirty="0"/>
              <a:t>       </a:t>
            </a:r>
            <a:r>
              <a:rPr lang="zh-CN" altLang="zh-CN" sz="1400" dirty="0"/>
              <a:t>标记之外</a:t>
            </a:r>
            <a:r>
              <a:rPr lang="zh-CN" altLang="zh-CN" sz="1400" dirty="0">
                <a:solidFill>
                  <a:srgbClr val="98C379"/>
                </a:solidFill>
                <a:latin typeface="Arial Unicode MS"/>
                <a:ea typeface="Menlo"/>
              </a:rPr>
              <a:t>`hello world`</a:t>
            </a:r>
            <a:r>
              <a:rPr lang="zh-CN" altLang="zh-CN" sz="1400" dirty="0"/>
              <a:t>标记之外 </a:t>
            </a:r>
          </a:p>
          <a:p>
            <a:pPr marL="0" indent="0">
              <a:buNone/>
            </a:pPr>
            <a:endParaRPr lang="en-US" altLang="zh-CN" sz="1400" dirty="0"/>
          </a:p>
          <a:p>
            <a:endParaRPr lang="zh-CN" altLang="en-US" sz="1400" dirty="0"/>
          </a:p>
          <a:p>
            <a:endParaRPr lang="zh-CN" altLang="en-US" sz="1600" b="1" dirty="0"/>
          </a:p>
        </p:txBody>
      </p:sp>
      <p:sp>
        <p:nvSpPr>
          <p:cNvPr id="7" name="Rectangle 4">
            <a:extLst>
              <a:ext uri="{FF2B5EF4-FFF2-40B4-BE49-F238E27FC236}">
                <a16:creationId xmlns:a16="http://schemas.microsoft.com/office/drawing/2014/main" id="{43654A5E-A7E6-46D5-BA37-DD4D55915E54}"/>
              </a:ext>
            </a:extLst>
          </p:cNvPr>
          <p:cNvSpPr>
            <a:spLocks noChangeArrowheads="1"/>
          </p:cNvSpPr>
          <p:nvPr/>
        </p:nvSpPr>
        <p:spPr bwMode="auto">
          <a:xfrm>
            <a:off x="0" y="26000"/>
            <a:ext cx="65" cy="405199"/>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2696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080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DA9554-F2FC-49F5-87E6-053EFF6C0517}"/>
              </a:ext>
            </a:extLst>
          </p:cNvPr>
          <p:cNvSpPr>
            <a:spLocks noGrp="1"/>
          </p:cNvSpPr>
          <p:nvPr>
            <p:ph idx="1"/>
          </p:nvPr>
        </p:nvSpPr>
        <p:spPr>
          <a:xfrm>
            <a:off x="1117309" y="548680"/>
            <a:ext cx="10157354" cy="5623520"/>
          </a:xfrm>
        </p:spPr>
        <p:txBody>
          <a:bodyPr>
            <a:normAutofit/>
          </a:bodyPr>
          <a:lstStyle/>
          <a:p>
            <a:pPr fontAlgn="base">
              <a:spcAft>
                <a:spcPct val="0"/>
              </a:spcAft>
            </a:pPr>
            <a:r>
              <a:rPr lang="en-US" altLang="zh-CN" sz="1400" dirty="0"/>
              <a:t>4. </a:t>
            </a:r>
            <a:r>
              <a:rPr lang="zh-CN" altLang="en-US" sz="1400" dirty="0"/>
              <a:t>列表  </a:t>
            </a:r>
            <a:r>
              <a:rPr lang="zh-CN" altLang="zh-CN" sz="1400" dirty="0"/>
              <a:t>Markdown 支持有序列表和无序列表</a:t>
            </a:r>
            <a:r>
              <a:rPr lang="zh-CN" altLang="en-US" sz="1400" dirty="0"/>
              <a:t>，</a:t>
            </a:r>
            <a:r>
              <a:rPr lang="zh-CN" altLang="zh-CN" sz="1400" dirty="0"/>
              <a:t>无序列表使用-、+和*作为列表标记</a:t>
            </a:r>
            <a:r>
              <a:rPr lang="en-US" altLang="zh-CN" sz="1400" dirty="0"/>
              <a:t>.</a:t>
            </a:r>
          </a:p>
          <a:p>
            <a:pPr fontAlgn="base">
              <a:spcAft>
                <a:spcPct val="0"/>
              </a:spcAft>
            </a:pPr>
            <a:r>
              <a:rPr lang="zh-CN" altLang="en-US" sz="1400" dirty="0"/>
              <a:t>语法：</a:t>
            </a:r>
            <a:endParaRPr lang="en-US" altLang="zh-CN" sz="1400" dirty="0"/>
          </a:p>
          <a:p>
            <a:pPr fontAlgn="base">
              <a:spcAft>
                <a:spcPct val="0"/>
              </a:spcAft>
            </a:pPr>
            <a:endParaRPr lang="en-US" altLang="zh-CN" sz="1400" dirty="0"/>
          </a:p>
          <a:p>
            <a:pPr fontAlgn="base">
              <a:spcAft>
                <a:spcPct val="0"/>
              </a:spcAft>
            </a:pPr>
            <a:endParaRPr lang="en-US" altLang="zh-CN" sz="1400" dirty="0"/>
          </a:p>
          <a:p>
            <a:pPr fontAlgn="base">
              <a:spcAft>
                <a:spcPct val="0"/>
              </a:spcAft>
            </a:pPr>
            <a:endParaRPr lang="en-US" altLang="zh-CN" sz="1400" dirty="0"/>
          </a:p>
          <a:p>
            <a:pPr fontAlgn="base">
              <a:spcAft>
                <a:spcPct val="0"/>
              </a:spcAft>
            </a:pPr>
            <a:endParaRPr lang="en-US" altLang="zh-CN" sz="1400" dirty="0"/>
          </a:p>
          <a:p>
            <a:pPr fontAlgn="base">
              <a:spcAft>
                <a:spcPct val="0"/>
              </a:spcAft>
            </a:pPr>
            <a:endParaRPr lang="en-US" altLang="zh-CN" sz="1400" dirty="0"/>
          </a:p>
          <a:p>
            <a:pPr marL="0" indent="0" fontAlgn="base">
              <a:spcAft>
                <a:spcPct val="0"/>
              </a:spcAft>
              <a:buNone/>
            </a:pPr>
            <a:endParaRPr lang="en-US" altLang="zh-CN" sz="1400" dirty="0"/>
          </a:p>
          <a:p>
            <a:pPr marL="0" lvl="0" indent="0" defTabSz="914400" eaLnBrk="0" fontAlgn="ctr" hangingPunct="0">
              <a:lnSpc>
                <a:spcPct val="100000"/>
              </a:lnSpc>
              <a:spcBef>
                <a:spcPct val="0"/>
              </a:spcBef>
              <a:spcAft>
                <a:spcPct val="0"/>
              </a:spcAft>
              <a:buSzTx/>
              <a:buNone/>
            </a:pPr>
            <a:r>
              <a:rPr lang="zh-CN" altLang="zh-CN" sz="1400" b="1" dirty="0">
                <a:solidFill>
                  <a:srgbClr val="00B0F0"/>
                </a:solidFill>
                <a:latin typeface="Arial" panose="020B0604020202020204" pitchFamily="34" charset="0"/>
                <a:ea typeface="-apple-system"/>
              </a:rPr>
              <a:t>有序列表则使用数字加英文句点</a:t>
            </a:r>
            <a:r>
              <a:rPr lang="zh-CN" altLang="zh-CN" sz="1000" b="1" dirty="0">
                <a:solidFill>
                  <a:srgbClr val="00B0F0"/>
                </a:solidFill>
                <a:latin typeface="Arial Unicode MS"/>
                <a:ea typeface="Menlo"/>
              </a:rPr>
              <a:t>.</a:t>
            </a:r>
            <a:r>
              <a:rPr lang="zh-CN" altLang="zh-CN" sz="1400" b="1" dirty="0">
                <a:solidFill>
                  <a:srgbClr val="00B0F0"/>
                </a:solidFill>
                <a:ea typeface="-apple-system"/>
              </a:rPr>
              <a:t>来表示：</a:t>
            </a:r>
            <a:endParaRPr lang="en-US" altLang="zh-CN" sz="1400" b="1" dirty="0">
              <a:solidFill>
                <a:srgbClr val="00B0F0"/>
              </a:solidFill>
              <a:ea typeface="-apple-system"/>
            </a:endParaRPr>
          </a:p>
          <a:p>
            <a:pPr marL="0" lvl="0" indent="0" defTabSz="914400" eaLnBrk="0" fontAlgn="ctr" hangingPunct="0">
              <a:lnSpc>
                <a:spcPct val="100000"/>
              </a:lnSpc>
              <a:spcBef>
                <a:spcPct val="0"/>
              </a:spcBef>
              <a:spcAft>
                <a:spcPct val="0"/>
              </a:spcAft>
              <a:buSzTx/>
              <a:buNone/>
            </a:pPr>
            <a:endParaRPr lang="zh-CN" altLang="zh-CN" sz="10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r>
              <a:rPr lang="en-US" altLang="zh-CN" sz="1400" dirty="0">
                <a:solidFill>
                  <a:srgbClr val="ABB2BF"/>
                </a:solidFill>
                <a:latin typeface="Arial Unicode MS"/>
                <a:ea typeface="Menlo"/>
              </a:rPr>
              <a:t>1. </a:t>
            </a:r>
            <a:r>
              <a:rPr lang="zh-CN" altLang="zh-CN" sz="1400" dirty="0">
                <a:solidFill>
                  <a:srgbClr val="ABB2BF"/>
                </a:solidFill>
                <a:latin typeface="Arial Unicode MS"/>
                <a:ea typeface="Menlo"/>
              </a:rPr>
              <a:t>Red </a:t>
            </a:r>
            <a:endParaRPr lang="en-US" altLang="zh-CN" sz="14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r>
              <a:rPr lang="zh-CN" altLang="zh-CN" sz="1400" dirty="0">
                <a:solidFill>
                  <a:srgbClr val="ABB2BF"/>
                </a:solidFill>
                <a:latin typeface="Arial Unicode MS"/>
                <a:ea typeface="Menlo"/>
              </a:rPr>
              <a:t>2. Green</a:t>
            </a:r>
            <a:endParaRPr lang="en-US" altLang="zh-CN" sz="14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r>
              <a:rPr lang="zh-CN" altLang="zh-CN" sz="1400" dirty="0">
                <a:solidFill>
                  <a:srgbClr val="ABB2BF"/>
                </a:solidFill>
                <a:latin typeface="Arial Unicode MS"/>
                <a:ea typeface="Menlo"/>
              </a:rPr>
              <a:t>3. Blue </a:t>
            </a:r>
            <a:endParaRPr lang="en-US" altLang="zh-CN" sz="14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endParaRPr lang="zh-CN" altLang="zh-CN" sz="800" dirty="0"/>
          </a:p>
          <a:p>
            <a:pPr marL="0" lvl="0" indent="0" defTabSz="914400" eaLnBrk="0" fontAlgn="base" hangingPunct="0">
              <a:lnSpc>
                <a:spcPct val="100000"/>
              </a:lnSpc>
              <a:spcBef>
                <a:spcPct val="0"/>
              </a:spcBef>
              <a:spcAft>
                <a:spcPct val="0"/>
              </a:spcAft>
              <a:buSzTx/>
              <a:buNone/>
            </a:pPr>
            <a:r>
              <a:rPr lang="zh-CN" altLang="zh-CN" sz="1400" b="1" dirty="0">
                <a:solidFill>
                  <a:srgbClr val="00B0F0"/>
                </a:solidFill>
                <a:latin typeface="Arial" panose="020B0604020202020204" pitchFamily="34" charset="0"/>
              </a:rPr>
              <a:t>效果如下：</a:t>
            </a:r>
            <a:endParaRPr lang="en-US" altLang="zh-CN" sz="1400" b="1" dirty="0">
              <a:solidFill>
                <a:srgbClr val="00B0F0"/>
              </a:solidFill>
              <a:latin typeface="Arial" panose="020B0604020202020204" pitchFamily="34" charset="0"/>
            </a:endParaRPr>
          </a:p>
          <a:p>
            <a:pPr marL="0" lvl="0" indent="0" defTabSz="914400" eaLnBrk="0" fontAlgn="base" hangingPunct="0">
              <a:lnSpc>
                <a:spcPct val="100000"/>
              </a:lnSpc>
              <a:spcBef>
                <a:spcPct val="0"/>
              </a:spcBef>
              <a:spcAft>
                <a:spcPct val="0"/>
              </a:spcAft>
              <a:buSzTx/>
              <a:buNone/>
            </a:pPr>
            <a:endParaRPr lang="zh-CN" altLang="zh-CN" sz="800" b="1" dirty="0">
              <a:solidFill>
                <a:srgbClr val="0070C0"/>
              </a:solidFill>
              <a:latin typeface="Arial" panose="020B0604020202020204" pitchFamily="34" charset="0"/>
            </a:endParaRPr>
          </a:p>
          <a:p>
            <a:pPr marL="0" lvl="0" indent="0" defTabSz="914400" eaLnBrk="0" fontAlgn="base" hangingPunct="0">
              <a:lnSpc>
                <a:spcPct val="100000"/>
              </a:lnSpc>
              <a:spcBef>
                <a:spcPct val="0"/>
              </a:spcBef>
              <a:spcAft>
                <a:spcPct val="0"/>
              </a:spcAft>
              <a:buSzTx/>
              <a:buFontTx/>
              <a:buAutoNum type="arabicPeriod"/>
            </a:pPr>
            <a:r>
              <a:rPr lang="zh-CN" altLang="zh-CN" sz="1400" dirty="0">
                <a:solidFill>
                  <a:schemeClr val="tx1">
                    <a:lumMod val="60000"/>
                    <a:lumOff val="40000"/>
                  </a:schemeClr>
                </a:solidFill>
                <a:latin typeface="Arial" panose="020B0604020202020204" pitchFamily="34" charset="0"/>
                <a:ea typeface="-apple-system"/>
              </a:rPr>
              <a:t>Red</a:t>
            </a:r>
          </a:p>
          <a:p>
            <a:pPr marL="0" lvl="0" indent="0" defTabSz="914400" eaLnBrk="0" fontAlgn="base" hangingPunct="0">
              <a:lnSpc>
                <a:spcPct val="100000"/>
              </a:lnSpc>
              <a:spcBef>
                <a:spcPct val="0"/>
              </a:spcBef>
              <a:spcAft>
                <a:spcPct val="0"/>
              </a:spcAft>
              <a:buSzTx/>
              <a:buFontTx/>
              <a:buAutoNum type="arabicPeriod" startAt="2"/>
            </a:pPr>
            <a:r>
              <a:rPr lang="zh-CN" altLang="zh-CN" sz="1400" dirty="0">
                <a:solidFill>
                  <a:schemeClr val="tx1">
                    <a:lumMod val="60000"/>
                    <a:lumOff val="40000"/>
                  </a:schemeClr>
                </a:solidFill>
                <a:latin typeface="Arial" panose="020B0604020202020204" pitchFamily="34" charset="0"/>
                <a:ea typeface="-apple-system"/>
              </a:rPr>
              <a:t>Green</a:t>
            </a:r>
          </a:p>
          <a:p>
            <a:pPr marL="0" lvl="0" indent="0" defTabSz="914400" eaLnBrk="0" fontAlgn="base" hangingPunct="0">
              <a:lnSpc>
                <a:spcPct val="100000"/>
              </a:lnSpc>
              <a:spcBef>
                <a:spcPct val="0"/>
              </a:spcBef>
              <a:spcAft>
                <a:spcPct val="0"/>
              </a:spcAft>
              <a:buSzTx/>
              <a:buFontTx/>
              <a:buAutoNum type="arabicPeriod" startAt="3"/>
            </a:pPr>
            <a:r>
              <a:rPr lang="zh-CN" altLang="zh-CN" sz="1400" dirty="0">
                <a:solidFill>
                  <a:schemeClr val="tx1">
                    <a:lumMod val="60000"/>
                    <a:lumOff val="40000"/>
                  </a:schemeClr>
                </a:solidFill>
                <a:latin typeface="Arial" panose="020B0604020202020204" pitchFamily="34" charset="0"/>
                <a:ea typeface="-apple-system"/>
              </a:rPr>
              <a:t>Blue</a:t>
            </a:r>
          </a:p>
          <a:p>
            <a:pPr marL="0" lvl="0" indent="0" defTabSz="914400" eaLnBrk="0" fontAlgn="base" hangingPunct="0">
              <a:lnSpc>
                <a:spcPct val="100000"/>
              </a:lnSpc>
              <a:spcBef>
                <a:spcPct val="0"/>
              </a:spcBef>
              <a:spcAft>
                <a:spcPct val="0"/>
              </a:spcAft>
              <a:buSzTx/>
              <a:buNone/>
            </a:pPr>
            <a:endParaRPr lang="zh-CN" altLang="zh-CN" sz="2000" dirty="0">
              <a:latin typeface="Arial" panose="020B0604020202020204" pitchFamily="34" charset="0"/>
            </a:endParaRPr>
          </a:p>
          <a:p>
            <a:pPr marL="0" indent="0" fontAlgn="base">
              <a:spcAft>
                <a:spcPct val="0"/>
              </a:spcAft>
              <a:buNone/>
            </a:pPr>
            <a:endParaRPr lang="en-US" altLang="zh-CN" sz="1400" dirty="0"/>
          </a:p>
          <a:p>
            <a:pPr marL="0" indent="0" fontAlgn="base">
              <a:spcAft>
                <a:spcPct val="0"/>
              </a:spcAft>
              <a:buNone/>
            </a:pPr>
            <a:endParaRPr lang="en-US" altLang="zh-CN" sz="1400" dirty="0"/>
          </a:p>
          <a:p>
            <a:pPr marL="0" indent="0" fontAlgn="base">
              <a:spcAft>
                <a:spcPct val="0"/>
              </a:spcAft>
              <a:buNone/>
            </a:pPr>
            <a:endParaRPr lang="en-US" altLang="zh-CN" sz="1400" dirty="0"/>
          </a:p>
          <a:p>
            <a:pPr marL="0" indent="0" defTabSz="914400" eaLnBrk="0" fontAlgn="base" hangingPunct="0">
              <a:lnSpc>
                <a:spcPct val="100000"/>
              </a:lnSpc>
              <a:spcBef>
                <a:spcPct val="0"/>
              </a:spcBef>
              <a:spcAft>
                <a:spcPct val="0"/>
              </a:spcAft>
              <a:buSzTx/>
              <a:buNone/>
            </a:pPr>
            <a:endParaRPr lang="zh-CN" altLang="zh-CN" sz="1400" dirty="0"/>
          </a:p>
          <a:p>
            <a:endParaRPr lang="en-US" altLang="zh-CN" dirty="0"/>
          </a:p>
          <a:p>
            <a:endParaRPr lang="zh-CN" altLang="en-US" dirty="0"/>
          </a:p>
        </p:txBody>
      </p:sp>
      <p:sp>
        <p:nvSpPr>
          <p:cNvPr id="6" name="Rectangle 2">
            <a:extLst>
              <a:ext uri="{FF2B5EF4-FFF2-40B4-BE49-F238E27FC236}">
                <a16:creationId xmlns:a16="http://schemas.microsoft.com/office/drawing/2014/main" id="{596387A3-9417-4347-927B-320D71D8F3B8}"/>
              </a:ext>
            </a:extLst>
          </p:cNvPr>
          <p:cNvSpPr>
            <a:spLocks noChangeArrowheads="1"/>
          </p:cNvSpPr>
          <p:nvPr/>
        </p:nvSpPr>
        <p:spPr bwMode="auto">
          <a:xfrm>
            <a:off x="0" y="254600"/>
            <a:ext cx="65" cy="405199"/>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2696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7622F973-A665-4F9D-A2E0-7594AF910AEB}"/>
              </a:ext>
            </a:extLst>
          </p:cNvPr>
          <p:cNvPicPr>
            <a:picLocks noChangeAspect="1"/>
          </p:cNvPicPr>
          <p:nvPr/>
        </p:nvPicPr>
        <p:blipFill>
          <a:blip r:embed="rId2"/>
          <a:stretch>
            <a:fillRect/>
          </a:stretch>
        </p:blipFill>
        <p:spPr>
          <a:xfrm>
            <a:off x="1341884" y="1484784"/>
            <a:ext cx="3990975" cy="2171700"/>
          </a:xfrm>
          <a:prstGeom prst="rect">
            <a:avLst/>
          </a:prstGeom>
        </p:spPr>
      </p:pic>
    </p:spTree>
    <p:extLst>
      <p:ext uri="{BB962C8B-B14F-4D97-AF65-F5344CB8AC3E}">
        <p14:creationId xmlns:p14="http://schemas.microsoft.com/office/powerpoint/2010/main" val="408578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C5E5071-3069-4B25-B1BC-74645AB17324}"/>
              </a:ext>
            </a:extLst>
          </p:cNvPr>
          <p:cNvSpPr>
            <a:spLocks noGrp="1"/>
          </p:cNvSpPr>
          <p:nvPr>
            <p:ph idx="1"/>
          </p:nvPr>
        </p:nvSpPr>
        <p:spPr>
          <a:xfrm>
            <a:off x="1117309" y="548681"/>
            <a:ext cx="10157354" cy="5544615"/>
          </a:xfrm>
        </p:spPr>
        <p:txBody>
          <a:bodyPr>
            <a:normAutofit lnSpcReduction="10000"/>
          </a:bodyPr>
          <a:lstStyle/>
          <a:p>
            <a:r>
              <a:rPr lang="en-US" altLang="zh-CN" sz="1400" dirty="0"/>
              <a:t>5. </a:t>
            </a:r>
            <a:r>
              <a:rPr lang="zh-CN" altLang="en-US" sz="1400" dirty="0"/>
              <a:t>文本样式</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r>
              <a:rPr lang="en-US" altLang="zh-CN" sz="1400" dirty="0"/>
              <a:t>6. </a:t>
            </a:r>
            <a:r>
              <a:rPr lang="zh-CN" altLang="en-US" sz="1400" dirty="0"/>
              <a:t>图片与连接</a:t>
            </a:r>
            <a:endParaRPr lang="en-US" altLang="zh-CN" sz="1400" dirty="0"/>
          </a:p>
          <a:p>
            <a:pPr marL="0" indent="0">
              <a:buNone/>
            </a:pPr>
            <a:r>
              <a:rPr lang="zh-CN" altLang="en-US" sz="1400" dirty="0"/>
              <a:t>         如果只是简单的插入图片和连接，那么非常简单。两者仅仅是一个 「 </a:t>
            </a:r>
            <a:r>
              <a:rPr lang="en-US" altLang="zh-CN" sz="1400" dirty="0"/>
              <a:t>! </a:t>
            </a:r>
            <a:r>
              <a:rPr lang="zh-CN" altLang="en-US" sz="1400" dirty="0"/>
              <a:t>」 的区别。</a:t>
            </a:r>
            <a:endParaRPr lang="en-US" altLang="zh-CN" sz="1400" dirty="0"/>
          </a:p>
          <a:p>
            <a:r>
              <a:rPr lang="zh-CN" altLang="en-US" sz="1400" dirty="0"/>
              <a:t>语法：</a:t>
            </a:r>
            <a:endParaRPr lang="en-US" altLang="zh-CN" sz="1400" dirty="0"/>
          </a:p>
          <a:p>
            <a:pPr marL="0" indent="0">
              <a:buNone/>
            </a:pPr>
            <a:r>
              <a:rPr lang="en-US" altLang="zh-CN" sz="1400" dirty="0">
                <a:solidFill>
                  <a:srgbClr val="ABB2BF"/>
                </a:solidFill>
                <a:latin typeface="Arial Unicode MS"/>
                <a:ea typeface="Menlo"/>
              </a:rPr>
              <a:t>        </a:t>
            </a:r>
            <a:r>
              <a:rPr lang="zh-CN" altLang="zh-CN" sz="1400" dirty="0">
                <a:solidFill>
                  <a:srgbClr val="ABB2BF"/>
                </a:solidFill>
                <a:latin typeface="Arial Unicode MS"/>
                <a:ea typeface="Menlo"/>
              </a:rPr>
              <a:t>![](./01.png</a:t>
            </a:r>
            <a:r>
              <a:rPr lang="en-US" altLang="zh-CN" sz="1400" dirty="0">
                <a:solidFill>
                  <a:srgbClr val="ABB2BF"/>
                </a:solidFill>
                <a:latin typeface="Arial Unicode MS"/>
                <a:ea typeface="Menlo"/>
              </a:rPr>
              <a:t>[</a:t>
            </a:r>
            <a:r>
              <a:rPr lang="zh-CN" altLang="en-US" sz="1400" dirty="0">
                <a:solidFill>
                  <a:srgbClr val="ABB2BF"/>
                </a:solidFill>
                <a:latin typeface="Arial Unicode MS"/>
                <a:ea typeface="Menlo"/>
              </a:rPr>
              <a:t>可以是</a:t>
            </a:r>
            <a:r>
              <a:rPr lang="en-US" altLang="zh-CN" sz="1400" dirty="0" err="1">
                <a:solidFill>
                  <a:srgbClr val="ABB2BF"/>
                </a:solidFill>
                <a:latin typeface="Arial Unicode MS"/>
                <a:ea typeface="Menlo"/>
              </a:rPr>
              <a:t>url</a:t>
            </a:r>
            <a:r>
              <a:rPr lang="en-US" altLang="zh-CN" sz="1400" dirty="0">
                <a:solidFill>
                  <a:srgbClr val="ABB2BF"/>
                </a:solidFill>
                <a:latin typeface="Arial Unicode MS"/>
                <a:ea typeface="Menlo"/>
              </a:rPr>
              <a:t> ]</a:t>
            </a:r>
            <a:r>
              <a:rPr lang="zh-CN" altLang="zh-CN" sz="1400" dirty="0">
                <a:solidFill>
                  <a:srgbClr val="ABB2BF"/>
                </a:solidFill>
                <a:latin typeface="Arial Unicode MS"/>
                <a:ea typeface="Menlo"/>
              </a:rPr>
              <a:t> </a:t>
            </a:r>
            <a:r>
              <a:rPr lang="zh-CN" altLang="zh-CN" sz="1400" dirty="0">
                <a:solidFill>
                  <a:srgbClr val="98C379"/>
                </a:solidFill>
                <a:latin typeface="Arial Unicode MS"/>
                <a:ea typeface="Menlo"/>
              </a:rPr>
              <a:t>'描述</a:t>
            </a:r>
            <a:r>
              <a:rPr lang="zh-CN" altLang="en-US" sz="1400" dirty="0">
                <a:solidFill>
                  <a:srgbClr val="98C379"/>
                </a:solidFill>
                <a:latin typeface="Arial Unicode MS"/>
                <a:ea typeface="Menlo"/>
              </a:rPr>
              <a:t>’</a:t>
            </a:r>
            <a:r>
              <a:rPr lang="zh-CN" altLang="zh-CN" sz="1400" dirty="0">
                <a:solidFill>
                  <a:srgbClr val="ABB2BF"/>
                </a:solidFill>
                <a:latin typeface="Arial Unicode MS"/>
                <a:ea typeface="Menlo"/>
              </a:rPr>
              <a:t>)</a:t>
            </a:r>
            <a:r>
              <a:rPr lang="zh-CN" altLang="zh-CN" sz="800" dirty="0"/>
              <a:t> </a:t>
            </a:r>
            <a:endParaRPr lang="en-US" altLang="zh-CN" sz="800" dirty="0"/>
          </a:p>
          <a:p>
            <a:pPr marL="0" indent="0">
              <a:buNone/>
            </a:pPr>
            <a:r>
              <a:rPr lang="en-US" altLang="zh-CN" sz="1400" dirty="0"/>
              <a:t>       </a:t>
            </a:r>
            <a:r>
              <a:rPr lang="zh-CN" altLang="zh-CN" sz="1400" dirty="0"/>
              <a:t>![图片alt](图片地址 ''图片title</a:t>
            </a:r>
            <a:r>
              <a:rPr lang="zh-CN" altLang="en-US" sz="1400" dirty="0"/>
              <a:t>‘’</a:t>
            </a:r>
            <a:r>
              <a:rPr lang="zh-CN" altLang="zh-CN" sz="1400" dirty="0"/>
              <a:t>) </a:t>
            </a:r>
            <a:endParaRPr lang="en-US" altLang="zh-CN" sz="1400" dirty="0"/>
          </a:p>
          <a:p>
            <a:pPr marL="0" indent="0">
              <a:buNone/>
            </a:pPr>
            <a:r>
              <a:rPr lang="en-US" altLang="zh-CN" sz="1400" dirty="0"/>
              <a:t>       </a:t>
            </a:r>
            <a:r>
              <a:rPr lang="zh-CN" altLang="zh-CN" sz="1400" dirty="0"/>
              <a:t>图片alt就是显示在图片下面的文字，相当于对图片内容的解释。 图片title是图片的标题，当鼠标移到图片上时显示</a:t>
            </a:r>
            <a:endParaRPr lang="en-US" altLang="zh-CN" sz="1400" dirty="0"/>
          </a:p>
          <a:p>
            <a:pPr marL="0" indent="0">
              <a:buNone/>
            </a:pPr>
            <a:r>
              <a:rPr lang="en-US" altLang="zh-CN" sz="1400" dirty="0"/>
              <a:t>       </a:t>
            </a:r>
            <a:r>
              <a:rPr lang="zh-CN" altLang="zh-CN" sz="1400" dirty="0"/>
              <a:t>的内容。title可加可不加 </a:t>
            </a:r>
          </a:p>
          <a:p>
            <a:endParaRPr lang="en-US" altLang="zh-CN" sz="800" dirty="0"/>
          </a:p>
          <a:p>
            <a:endParaRPr lang="zh-CN" altLang="zh-CN" sz="3600" dirty="0">
              <a:latin typeface="Arial" panose="020B0604020202020204" pitchFamily="34" charset="0"/>
            </a:endParaRPr>
          </a:p>
          <a:p>
            <a:pPr marL="0" indent="0">
              <a:buNone/>
            </a:pPr>
            <a:endParaRPr lang="en-US" altLang="zh-CN" sz="1400" dirty="0"/>
          </a:p>
          <a:p>
            <a:pPr marL="0" indent="0">
              <a:buNone/>
            </a:pPr>
            <a:endParaRPr lang="zh-CN" altLang="en-US" sz="1400" dirty="0"/>
          </a:p>
        </p:txBody>
      </p:sp>
      <p:pic>
        <p:nvPicPr>
          <p:cNvPr id="3074" name="Picture 2" descr="https://upload-images.jianshu.io/upload_images/1841411-edb66bab4989f8e0.png?imageMogr2/auto-orient/">
            <a:extLst>
              <a:ext uri="{FF2B5EF4-FFF2-40B4-BE49-F238E27FC236}">
                <a16:creationId xmlns:a16="http://schemas.microsoft.com/office/drawing/2014/main" id="{FB711A68-766F-41AA-9160-8F4F22249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124744"/>
            <a:ext cx="8915400"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49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D5695D7-7AFF-42CE-A0F8-DC1876121BB9}"/>
              </a:ext>
            </a:extLst>
          </p:cNvPr>
          <p:cNvSpPr>
            <a:spLocks noGrp="1"/>
          </p:cNvSpPr>
          <p:nvPr>
            <p:ph idx="1"/>
          </p:nvPr>
        </p:nvSpPr>
        <p:spPr>
          <a:xfrm>
            <a:off x="1117309" y="548680"/>
            <a:ext cx="10157354" cy="5623520"/>
          </a:xfrm>
        </p:spPr>
        <p:txBody>
          <a:bodyPr/>
          <a:lstStyle/>
          <a:p>
            <a:r>
              <a:rPr lang="en-US" altLang="zh-CN" sz="1400" dirty="0"/>
              <a:t>7. </a:t>
            </a:r>
            <a:r>
              <a:rPr lang="zh-CN" altLang="en-US" sz="1400" dirty="0"/>
              <a:t>字体颜色与大小</a:t>
            </a:r>
            <a:endParaRPr lang="en-US" altLang="zh-CN" sz="1400" dirty="0"/>
          </a:p>
          <a:p>
            <a:r>
              <a:rPr lang="zh-CN" altLang="en-US" sz="1400" dirty="0"/>
              <a:t>语法：</a:t>
            </a:r>
            <a:endParaRPr lang="en-US" altLang="zh-CN" sz="1400" dirty="0"/>
          </a:p>
          <a:p>
            <a:pPr marL="0" indent="0">
              <a:buNone/>
            </a:pPr>
            <a:r>
              <a:rPr lang="en-US" altLang="zh-CN" sz="1400" dirty="0"/>
              <a:t>       &lt;font </a:t>
            </a:r>
            <a:r>
              <a:rPr lang="en-US" altLang="zh-CN" sz="1400" dirty="0">
                <a:solidFill>
                  <a:srgbClr val="0070C0"/>
                </a:solidFill>
              </a:rPr>
              <a:t>color</a:t>
            </a:r>
            <a:r>
              <a:rPr lang="en-US" altLang="zh-CN" sz="1400" dirty="0">
                <a:solidFill>
                  <a:srgbClr val="CC00CC"/>
                </a:solidFill>
              </a:rPr>
              <a:t>=#0099ff </a:t>
            </a:r>
            <a:r>
              <a:rPr lang="en-US" altLang="zh-CN" sz="1400" dirty="0">
                <a:solidFill>
                  <a:srgbClr val="00B050"/>
                </a:solidFill>
              </a:rPr>
              <a:t>size</a:t>
            </a:r>
            <a:r>
              <a:rPr lang="en-US" altLang="zh-CN" sz="1400" dirty="0"/>
              <a:t>=7 </a:t>
            </a:r>
            <a:r>
              <a:rPr lang="en-US" altLang="zh-CN" sz="1400" dirty="0">
                <a:solidFill>
                  <a:srgbClr val="FF0000"/>
                </a:solidFill>
              </a:rPr>
              <a:t>face</a:t>
            </a:r>
            <a:r>
              <a:rPr lang="en-US" altLang="zh-CN" sz="1400" dirty="0"/>
              <a:t>=“</a:t>
            </a:r>
            <a:r>
              <a:rPr lang="zh-CN" altLang="en-US" sz="1400" dirty="0"/>
              <a:t>黑体</a:t>
            </a:r>
            <a:r>
              <a:rPr lang="en-US" altLang="zh-CN" sz="1400" dirty="0"/>
              <a:t>”&gt;</a:t>
            </a:r>
            <a:r>
              <a:rPr lang="zh-CN" altLang="en-US" sz="1400" dirty="0"/>
              <a:t>我是一个</a:t>
            </a:r>
            <a:r>
              <a:rPr lang="en-US" altLang="zh-CN" sz="1400" dirty="0"/>
              <a:t>demo&lt;/font&gt; </a:t>
            </a:r>
          </a:p>
          <a:p>
            <a:pPr marL="0" indent="0">
              <a:buNone/>
            </a:pPr>
            <a:r>
              <a:rPr lang="en-US" altLang="zh-CN" sz="1400" dirty="0"/>
              <a:t>        font </a:t>
            </a:r>
            <a:r>
              <a:rPr lang="zh-CN" altLang="en-US" sz="1400" dirty="0"/>
              <a:t>标签名称</a:t>
            </a:r>
            <a:endParaRPr lang="en-US" altLang="zh-CN" sz="1400" dirty="0"/>
          </a:p>
          <a:p>
            <a:pPr marL="0" indent="0">
              <a:buNone/>
            </a:pPr>
            <a:r>
              <a:rPr lang="en-US" altLang="zh-CN" sz="1400" dirty="0"/>
              <a:t>          color </a:t>
            </a:r>
            <a:r>
              <a:rPr lang="zh-CN" altLang="en-US" sz="1400" dirty="0"/>
              <a:t>属性：字体颜色  查询：</a:t>
            </a:r>
            <a:r>
              <a:rPr lang="en-US" altLang="zh-CN" sz="1400" dirty="0">
                <a:hlinkClick r:id="rId2"/>
              </a:rPr>
              <a:t>http://www.sioe.cn/yingyong/yanse-rgb-16/</a:t>
            </a:r>
            <a:endParaRPr lang="en-US" altLang="zh-CN" sz="1400" dirty="0"/>
          </a:p>
          <a:p>
            <a:pPr marL="0" indent="0">
              <a:buNone/>
            </a:pPr>
            <a:r>
              <a:rPr lang="en-US" altLang="zh-CN" sz="1400" dirty="0"/>
              <a:t>          size </a:t>
            </a:r>
            <a:r>
              <a:rPr lang="zh-CN" altLang="en-US" sz="1400" dirty="0"/>
              <a:t>属性： 字体大小</a:t>
            </a:r>
            <a:endParaRPr lang="en-US" altLang="zh-CN" sz="1400" dirty="0"/>
          </a:p>
          <a:p>
            <a:pPr marL="0" indent="0">
              <a:buNone/>
            </a:pPr>
            <a:r>
              <a:rPr lang="en-US" altLang="zh-CN" sz="1400" dirty="0"/>
              <a:t>          face </a:t>
            </a:r>
            <a:r>
              <a:rPr lang="zh-CN" altLang="en-US" sz="1400" dirty="0"/>
              <a:t>属性：字体类型  </a:t>
            </a:r>
            <a:endParaRPr lang="en-US" altLang="zh-CN" sz="1400" dirty="0"/>
          </a:p>
          <a:p>
            <a:pPr marL="0" indent="0">
              <a:buNone/>
            </a:pPr>
            <a:endParaRPr lang="en-US" altLang="zh-CN" sz="1400" dirty="0"/>
          </a:p>
          <a:p>
            <a:pPr marL="0" indent="0">
              <a:buNone/>
            </a:pPr>
            <a:endParaRPr lang="en-US" altLang="zh-CN" sz="1400" dirty="0"/>
          </a:p>
          <a:p>
            <a:pPr marL="0" indent="0">
              <a:buNone/>
            </a:pPr>
            <a:r>
              <a:rPr lang="en-US" altLang="zh-CN" sz="1400" dirty="0"/>
              <a:t> </a:t>
            </a:r>
          </a:p>
        </p:txBody>
      </p:sp>
      <p:pic>
        <p:nvPicPr>
          <p:cNvPr id="4" name="图片 3">
            <a:extLst>
              <a:ext uri="{FF2B5EF4-FFF2-40B4-BE49-F238E27FC236}">
                <a16:creationId xmlns:a16="http://schemas.microsoft.com/office/drawing/2014/main" id="{D6CFCA67-AB12-40AD-8002-2B043E81E862}"/>
              </a:ext>
            </a:extLst>
          </p:cNvPr>
          <p:cNvPicPr>
            <a:picLocks noChangeAspect="1"/>
          </p:cNvPicPr>
          <p:nvPr/>
        </p:nvPicPr>
        <p:blipFill>
          <a:blip r:embed="rId3"/>
          <a:stretch>
            <a:fillRect/>
          </a:stretch>
        </p:blipFill>
        <p:spPr>
          <a:xfrm>
            <a:off x="1773932" y="3933056"/>
            <a:ext cx="3390900" cy="514350"/>
          </a:xfrm>
          <a:prstGeom prst="rect">
            <a:avLst/>
          </a:prstGeom>
        </p:spPr>
      </p:pic>
    </p:spTree>
    <p:extLst>
      <p:ext uri="{BB962C8B-B14F-4D97-AF65-F5344CB8AC3E}">
        <p14:creationId xmlns:p14="http://schemas.microsoft.com/office/powerpoint/2010/main" val="287436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E2381F1-2F00-4D70-B73B-0942D4D34F1C}"/>
              </a:ext>
            </a:extLst>
          </p:cNvPr>
          <p:cNvSpPr>
            <a:spLocks noGrp="1"/>
          </p:cNvSpPr>
          <p:nvPr>
            <p:ph idx="1"/>
          </p:nvPr>
        </p:nvSpPr>
        <p:spPr>
          <a:xfrm>
            <a:off x="1117309" y="764704"/>
            <a:ext cx="10157354" cy="5407496"/>
          </a:xfrm>
        </p:spPr>
        <p:txBody>
          <a:bodyPr>
            <a:normAutofit/>
          </a:bodyPr>
          <a:lstStyle/>
          <a:p>
            <a:r>
              <a:rPr lang="en-US" altLang="zh-CN" sz="1400" dirty="0"/>
              <a:t>8. </a:t>
            </a:r>
            <a:r>
              <a:rPr lang="zh-CN" altLang="en-US" sz="1400" dirty="0"/>
              <a:t>超链接</a:t>
            </a:r>
            <a:endParaRPr lang="en-US" altLang="zh-CN" sz="1400" dirty="0"/>
          </a:p>
          <a:p>
            <a:r>
              <a:rPr lang="zh-CN" altLang="en-US" sz="1400" dirty="0"/>
              <a:t>语法：</a:t>
            </a:r>
            <a:endParaRPr lang="en-US" altLang="zh-CN" sz="1400" dirty="0"/>
          </a:p>
          <a:p>
            <a:pPr marL="0" lvl="0" indent="0" defTabSz="914400" eaLnBrk="0" fontAlgn="ctr" hangingPunct="0">
              <a:lnSpc>
                <a:spcPct val="100000"/>
              </a:lnSpc>
              <a:spcBef>
                <a:spcPct val="0"/>
              </a:spcBef>
              <a:spcAft>
                <a:spcPct val="0"/>
              </a:spcAft>
              <a:buSzTx/>
              <a:buNone/>
            </a:pPr>
            <a:r>
              <a:rPr lang="en-US" altLang="zh-CN" sz="1400" dirty="0"/>
              <a:t>       </a:t>
            </a:r>
            <a:r>
              <a:rPr lang="zh-CN" altLang="zh-CN" sz="1400" dirty="0"/>
              <a:t>[</a:t>
            </a:r>
            <a:r>
              <a:rPr lang="zh-CN" altLang="zh-CN" sz="1400" dirty="0">
                <a:solidFill>
                  <a:srgbClr val="92D050"/>
                </a:solidFill>
              </a:rPr>
              <a:t>超链接名</a:t>
            </a:r>
            <a:r>
              <a:rPr lang="zh-CN" altLang="zh-CN" sz="1400" dirty="0"/>
              <a:t>](</a:t>
            </a:r>
            <a:r>
              <a:rPr lang="zh-CN" altLang="zh-CN" sz="1400" dirty="0">
                <a:solidFill>
                  <a:srgbClr val="00B0F0"/>
                </a:solidFill>
              </a:rPr>
              <a:t>超链接地址 </a:t>
            </a:r>
            <a:r>
              <a:rPr lang="zh-CN" altLang="zh-CN" sz="1400" dirty="0"/>
              <a:t>"</a:t>
            </a:r>
            <a:r>
              <a:rPr lang="zh-CN" altLang="zh-CN" sz="1400" dirty="0">
                <a:solidFill>
                  <a:srgbClr val="7030A0"/>
                </a:solidFill>
              </a:rPr>
              <a:t>超链接title</a:t>
            </a:r>
            <a:r>
              <a:rPr lang="zh-CN" altLang="zh-CN" sz="1400" dirty="0"/>
              <a:t>") </a:t>
            </a:r>
            <a:endParaRPr lang="en-US" altLang="zh-CN" sz="1400" dirty="0"/>
          </a:p>
          <a:p>
            <a:pPr marL="0" lvl="0" indent="0" defTabSz="914400" eaLnBrk="0" fontAlgn="ctr" hangingPunct="0">
              <a:lnSpc>
                <a:spcPct val="100000"/>
              </a:lnSpc>
              <a:spcBef>
                <a:spcPct val="0"/>
              </a:spcBef>
              <a:spcAft>
                <a:spcPct val="0"/>
              </a:spcAft>
              <a:buSzTx/>
              <a:buNone/>
            </a:pPr>
            <a:r>
              <a:rPr lang="en-US" altLang="zh-CN" sz="1400" dirty="0"/>
              <a:t>       </a:t>
            </a:r>
            <a:r>
              <a:rPr lang="zh-CN" altLang="zh-CN" sz="1400" dirty="0"/>
              <a:t>title可加可不加 </a:t>
            </a:r>
            <a:endParaRPr lang="en-US" altLang="zh-CN" sz="1400" dirty="0"/>
          </a:p>
          <a:p>
            <a:pPr lvl="0" fontAlgn="ctr">
              <a:spcAft>
                <a:spcPct val="0"/>
              </a:spcAft>
            </a:pPr>
            <a:r>
              <a:rPr lang="en-US" altLang="zh-CN" sz="1400" dirty="0"/>
              <a:t>9. </a:t>
            </a:r>
            <a:r>
              <a:rPr lang="zh-CN" altLang="en-US" sz="1400" dirty="0"/>
              <a:t>表格</a:t>
            </a:r>
            <a:endParaRPr lang="en-US" altLang="zh-CN" sz="1400" dirty="0"/>
          </a:p>
          <a:p>
            <a:pPr fontAlgn="ctr">
              <a:spcAft>
                <a:spcPct val="0"/>
              </a:spcAft>
            </a:pPr>
            <a:r>
              <a:rPr lang="zh-CN" altLang="en-US" sz="1400" dirty="0"/>
              <a:t>语法：</a:t>
            </a:r>
            <a:endParaRPr lang="en-US" altLang="zh-CN" sz="1400" dirty="0"/>
          </a:p>
          <a:p>
            <a:pPr marL="0" indent="0">
              <a:buNone/>
            </a:pPr>
            <a:endParaRPr lang="zh-CN" altLang="en-US" sz="1400" dirty="0"/>
          </a:p>
        </p:txBody>
      </p:sp>
      <p:pic>
        <p:nvPicPr>
          <p:cNvPr id="7" name="图片 6">
            <a:extLst>
              <a:ext uri="{FF2B5EF4-FFF2-40B4-BE49-F238E27FC236}">
                <a16:creationId xmlns:a16="http://schemas.microsoft.com/office/drawing/2014/main" id="{FA0DF52E-5F33-4450-A872-BB2FD1C74A91}"/>
              </a:ext>
            </a:extLst>
          </p:cNvPr>
          <p:cNvPicPr>
            <a:picLocks noChangeAspect="1"/>
          </p:cNvPicPr>
          <p:nvPr/>
        </p:nvPicPr>
        <p:blipFill>
          <a:blip r:embed="rId2"/>
          <a:stretch>
            <a:fillRect/>
          </a:stretch>
        </p:blipFill>
        <p:spPr>
          <a:xfrm>
            <a:off x="1557908" y="2899769"/>
            <a:ext cx="5616624" cy="3262661"/>
          </a:xfrm>
          <a:prstGeom prst="rect">
            <a:avLst/>
          </a:prstGeom>
        </p:spPr>
      </p:pic>
    </p:spTree>
    <p:extLst>
      <p:ext uri="{BB962C8B-B14F-4D97-AF65-F5344CB8AC3E}">
        <p14:creationId xmlns:p14="http://schemas.microsoft.com/office/powerpoint/2010/main" val="225048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217CD-BC61-4EF8-BA3B-7C6D8265CA8B}"/>
              </a:ext>
            </a:extLst>
          </p:cNvPr>
          <p:cNvSpPr>
            <a:spLocks noGrp="1"/>
          </p:cNvSpPr>
          <p:nvPr>
            <p:ph type="title"/>
          </p:nvPr>
        </p:nvSpPr>
        <p:spPr>
          <a:xfrm>
            <a:off x="1117309" y="76200"/>
            <a:ext cx="10157354" cy="1397000"/>
          </a:xfrm>
        </p:spPr>
        <p:txBody>
          <a:bodyPr/>
          <a:lstStyle/>
          <a:p>
            <a:r>
              <a:rPr lang="en-US" altLang="zh-CN" dirty="0"/>
              <a:t>Python </a:t>
            </a:r>
            <a:r>
              <a:rPr lang="zh-CN" altLang="en-US" dirty="0"/>
              <a:t>应用场景</a:t>
            </a:r>
          </a:p>
        </p:txBody>
      </p:sp>
      <p:sp>
        <p:nvSpPr>
          <p:cNvPr id="6" name="内容占位符 5">
            <a:extLst>
              <a:ext uri="{FF2B5EF4-FFF2-40B4-BE49-F238E27FC236}">
                <a16:creationId xmlns:a16="http://schemas.microsoft.com/office/drawing/2014/main" id="{71CC7755-F1DF-4AB1-AB00-66D278148F36}"/>
              </a:ext>
            </a:extLst>
          </p:cNvPr>
          <p:cNvSpPr>
            <a:spLocks noGrp="1"/>
          </p:cNvSpPr>
          <p:nvPr>
            <p:ph idx="1"/>
          </p:nvPr>
        </p:nvSpPr>
        <p:spPr/>
        <p:txBody>
          <a:bodyPr/>
          <a:lstStyle/>
          <a:p>
            <a:endParaRPr lang="zh-CN" altLang="en-US" dirty="0"/>
          </a:p>
        </p:txBody>
      </p:sp>
      <p:sp>
        <p:nvSpPr>
          <p:cNvPr id="7" name="椭圆 6">
            <a:extLst>
              <a:ext uri="{FF2B5EF4-FFF2-40B4-BE49-F238E27FC236}">
                <a16:creationId xmlns:a16="http://schemas.microsoft.com/office/drawing/2014/main" id="{95F0DC41-EF9E-40F4-ADDF-95C2A5EB8102}"/>
              </a:ext>
            </a:extLst>
          </p:cNvPr>
          <p:cNvSpPr/>
          <p:nvPr/>
        </p:nvSpPr>
        <p:spPr>
          <a:xfrm>
            <a:off x="4965843" y="3477416"/>
            <a:ext cx="2016224" cy="94004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应用场景</a:t>
            </a:r>
          </a:p>
        </p:txBody>
      </p:sp>
      <p:sp>
        <p:nvSpPr>
          <p:cNvPr id="8" name="椭圆 7">
            <a:extLst>
              <a:ext uri="{FF2B5EF4-FFF2-40B4-BE49-F238E27FC236}">
                <a16:creationId xmlns:a16="http://schemas.microsoft.com/office/drawing/2014/main" id="{D9E1B288-9DBD-4B16-B646-40162CDEE3C5}"/>
              </a:ext>
            </a:extLst>
          </p:cNvPr>
          <p:cNvSpPr/>
          <p:nvPr/>
        </p:nvSpPr>
        <p:spPr>
          <a:xfrm>
            <a:off x="2710036" y="2837910"/>
            <a:ext cx="1368152"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Web </a:t>
            </a:r>
            <a:r>
              <a:rPr lang="zh-CN" altLang="en-US" sz="1200" dirty="0"/>
              <a:t>爬虫</a:t>
            </a:r>
          </a:p>
        </p:txBody>
      </p:sp>
      <p:sp>
        <p:nvSpPr>
          <p:cNvPr id="9" name="椭圆 8">
            <a:extLst>
              <a:ext uri="{FF2B5EF4-FFF2-40B4-BE49-F238E27FC236}">
                <a16:creationId xmlns:a16="http://schemas.microsoft.com/office/drawing/2014/main" id="{96D79943-7B79-4B17-B1E5-04DF39913319}"/>
              </a:ext>
            </a:extLst>
          </p:cNvPr>
          <p:cNvSpPr/>
          <p:nvPr/>
        </p:nvSpPr>
        <p:spPr>
          <a:xfrm>
            <a:off x="6706480" y="2379823"/>
            <a:ext cx="1224136" cy="65543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数据科学</a:t>
            </a:r>
          </a:p>
        </p:txBody>
      </p:sp>
      <p:sp>
        <p:nvSpPr>
          <p:cNvPr id="10" name="椭圆 9">
            <a:extLst>
              <a:ext uri="{FF2B5EF4-FFF2-40B4-BE49-F238E27FC236}">
                <a16:creationId xmlns:a16="http://schemas.microsoft.com/office/drawing/2014/main" id="{A4F9571B-1075-4B66-A16C-6B3EB241D6C3}"/>
              </a:ext>
            </a:extLst>
          </p:cNvPr>
          <p:cNvSpPr/>
          <p:nvPr/>
        </p:nvSpPr>
        <p:spPr>
          <a:xfrm>
            <a:off x="2841823" y="4618421"/>
            <a:ext cx="1800200"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游戏服务端开发</a:t>
            </a:r>
          </a:p>
        </p:txBody>
      </p:sp>
      <p:sp>
        <p:nvSpPr>
          <p:cNvPr id="11" name="椭圆 10">
            <a:extLst>
              <a:ext uri="{FF2B5EF4-FFF2-40B4-BE49-F238E27FC236}">
                <a16:creationId xmlns:a16="http://schemas.microsoft.com/office/drawing/2014/main" id="{BE6B2314-D66F-4B2D-8239-FC4BE0CE02FB}"/>
              </a:ext>
            </a:extLst>
          </p:cNvPr>
          <p:cNvSpPr/>
          <p:nvPr/>
        </p:nvSpPr>
        <p:spPr>
          <a:xfrm>
            <a:off x="6585892" y="4600144"/>
            <a:ext cx="1465312"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自动化运维</a:t>
            </a:r>
          </a:p>
        </p:txBody>
      </p:sp>
      <p:sp>
        <p:nvSpPr>
          <p:cNvPr id="13" name="椭圆 12">
            <a:extLst>
              <a:ext uri="{FF2B5EF4-FFF2-40B4-BE49-F238E27FC236}">
                <a16:creationId xmlns:a16="http://schemas.microsoft.com/office/drawing/2014/main" id="{F4BED3AD-54D8-4E45-8CE8-0B96A5107F95}"/>
              </a:ext>
            </a:extLst>
          </p:cNvPr>
          <p:cNvSpPr/>
          <p:nvPr/>
        </p:nvSpPr>
        <p:spPr>
          <a:xfrm>
            <a:off x="7822604" y="3429000"/>
            <a:ext cx="1656185" cy="591089"/>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Web</a:t>
            </a:r>
            <a:r>
              <a:rPr lang="zh-CN" altLang="en-US" sz="1200" dirty="0"/>
              <a:t>应用开发</a:t>
            </a:r>
          </a:p>
        </p:txBody>
      </p:sp>
      <p:sp>
        <p:nvSpPr>
          <p:cNvPr id="3" name="椭圆 2">
            <a:extLst>
              <a:ext uri="{FF2B5EF4-FFF2-40B4-BE49-F238E27FC236}">
                <a16:creationId xmlns:a16="http://schemas.microsoft.com/office/drawing/2014/main" id="{0562AB1A-2CF2-4D20-9358-FB9C62E456E2}"/>
              </a:ext>
            </a:extLst>
          </p:cNvPr>
          <p:cNvSpPr/>
          <p:nvPr/>
        </p:nvSpPr>
        <p:spPr>
          <a:xfrm>
            <a:off x="4642023" y="2071638"/>
            <a:ext cx="1388976"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人工智能</a:t>
            </a:r>
          </a:p>
        </p:txBody>
      </p:sp>
    </p:spTree>
    <p:extLst>
      <p:ext uri="{BB962C8B-B14F-4D97-AF65-F5344CB8AC3E}">
        <p14:creationId xmlns:p14="http://schemas.microsoft.com/office/powerpoint/2010/main" val="307380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EA9407E-148B-49F5-916A-64A3FC9741F5}"/>
              </a:ext>
            </a:extLst>
          </p:cNvPr>
          <p:cNvSpPr>
            <a:spLocks noGrp="1"/>
          </p:cNvSpPr>
          <p:nvPr>
            <p:ph idx="1"/>
          </p:nvPr>
        </p:nvSpPr>
        <p:spPr>
          <a:xfrm>
            <a:off x="1117309" y="620688"/>
            <a:ext cx="10157354" cy="5551512"/>
          </a:xfrm>
        </p:spPr>
        <p:txBody>
          <a:bodyPr>
            <a:normAutofit/>
          </a:bodyPr>
          <a:lstStyle/>
          <a:p>
            <a:r>
              <a:rPr lang="en-US" altLang="zh-CN" sz="1400" dirty="0"/>
              <a:t>10. </a:t>
            </a:r>
            <a:r>
              <a:rPr lang="zh-CN" altLang="en-US" sz="1400" dirty="0"/>
              <a:t>流程图</a:t>
            </a:r>
            <a:endParaRPr lang="en-US" altLang="zh-CN" sz="1400" dirty="0"/>
          </a:p>
          <a:p>
            <a:r>
              <a:rPr lang="zh-CN" altLang="en-US" sz="1400" dirty="0"/>
              <a:t>语法：</a:t>
            </a:r>
            <a:endParaRPr lang="en-US" altLang="zh-CN" sz="1400" dirty="0"/>
          </a:p>
          <a:p>
            <a:pPr marL="0" indent="0">
              <a:buNone/>
            </a:pPr>
            <a:r>
              <a:rPr lang="en-US" altLang="zh-CN" sz="1400" dirty="0">
                <a:solidFill>
                  <a:srgbClr val="ABB2BF"/>
                </a:solidFill>
                <a:latin typeface="Arial Unicode MS"/>
                <a:ea typeface="Menlo"/>
              </a:rPr>
              <a:t>        </a:t>
            </a:r>
            <a:r>
              <a:rPr lang="zh-CN" altLang="zh-CN" sz="1400" dirty="0">
                <a:solidFill>
                  <a:srgbClr val="0070C0"/>
                </a:solidFill>
                <a:latin typeface="Arial Unicode MS"/>
                <a:ea typeface="Menlo"/>
              </a:rPr>
              <a:t>tag=&gt;</a:t>
            </a:r>
            <a:r>
              <a:rPr lang="zh-CN" altLang="zh-CN" sz="1400" dirty="0">
                <a:solidFill>
                  <a:srgbClr val="C00000"/>
                </a:solidFill>
                <a:latin typeface="Arial Unicode MS"/>
                <a:ea typeface="Menlo"/>
              </a:rPr>
              <a:t>type</a:t>
            </a:r>
            <a:r>
              <a:rPr lang="zh-CN" altLang="zh-CN" sz="1400" dirty="0">
                <a:solidFill>
                  <a:srgbClr val="0070C0"/>
                </a:solidFill>
                <a:latin typeface="Arial Unicode MS"/>
                <a:ea typeface="Menlo"/>
              </a:rPr>
              <a:t>: content:&gt;url</a:t>
            </a:r>
            <a:r>
              <a:rPr lang="zh-CN" altLang="zh-CN" sz="800" dirty="0">
                <a:solidFill>
                  <a:srgbClr val="0070C0"/>
                </a:solidFill>
              </a:rPr>
              <a:t> </a:t>
            </a:r>
            <a:endParaRPr lang="en-US" altLang="zh-CN" sz="3600" dirty="0">
              <a:solidFill>
                <a:srgbClr val="0070C0"/>
              </a:solidFill>
              <a:latin typeface="Arial" panose="020B0604020202020204" pitchFamily="34" charset="0"/>
            </a:endParaRPr>
          </a:p>
          <a:p>
            <a:r>
              <a:rPr lang="en-US" altLang="zh-CN" sz="1400" dirty="0"/>
              <a:t>tag</a:t>
            </a:r>
            <a:r>
              <a:rPr lang="zh-CN" altLang="en-US" sz="1400" dirty="0"/>
              <a:t>就是元素名字</a:t>
            </a:r>
          </a:p>
          <a:p>
            <a:pPr marL="304747" lvl="1">
              <a:spcBef>
                <a:spcPts val="1866"/>
              </a:spcBef>
              <a:buFont typeface="Arial" pitchFamily="34" charset="0"/>
              <a:buChar char="•"/>
            </a:pPr>
            <a:r>
              <a:rPr lang="en-US" altLang="zh-CN" sz="1400" dirty="0"/>
              <a:t>type</a:t>
            </a:r>
            <a:r>
              <a:rPr lang="zh-CN" altLang="en-US" sz="1400" dirty="0"/>
              <a:t>是这个元素的类型，有</a:t>
            </a:r>
            <a:r>
              <a:rPr lang="en-US" altLang="zh-CN" sz="1400" dirty="0"/>
              <a:t>6</a:t>
            </a:r>
            <a:r>
              <a:rPr lang="zh-CN" altLang="en-US" sz="1400" dirty="0"/>
              <a:t>中类型，分别为：</a:t>
            </a:r>
          </a:p>
          <a:p>
            <a:pPr marL="426645" lvl="2" indent="0">
              <a:spcBef>
                <a:spcPts val="1866"/>
              </a:spcBef>
              <a:buNone/>
            </a:pPr>
            <a:r>
              <a:rPr lang="en-US" altLang="zh-CN" sz="1200" dirty="0"/>
              <a:t>start # </a:t>
            </a:r>
            <a:r>
              <a:rPr lang="zh-CN" altLang="en-US" sz="1200" dirty="0"/>
              <a:t>开始</a:t>
            </a:r>
          </a:p>
          <a:p>
            <a:pPr marL="426645" lvl="2" indent="0">
              <a:spcBef>
                <a:spcPts val="1866"/>
              </a:spcBef>
              <a:buNone/>
            </a:pPr>
            <a:r>
              <a:rPr lang="en-US" altLang="zh-CN" sz="1200" dirty="0"/>
              <a:t>end # </a:t>
            </a:r>
            <a:r>
              <a:rPr lang="zh-CN" altLang="en-US" sz="1200" dirty="0"/>
              <a:t>结束</a:t>
            </a:r>
          </a:p>
          <a:p>
            <a:pPr marL="426645" lvl="2" indent="0">
              <a:spcBef>
                <a:spcPts val="1866"/>
              </a:spcBef>
              <a:buNone/>
            </a:pPr>
            <a:r>
              <a:rPr lang="en-US" altLang="zh-CN" sz="1200" dirty="0"/>
              <a:t>operation # </a:t>
            </a:r>
            <a:r>
              <a:rPr lang="zh-CN" altLang="en-US" sz="1200" dirty="0"/>
              <a:t>操作</a:t>
            </a:r>
          </a:p>
          <a:p>
            <a:pPr marL="426645" lvl="2" indent="0">
              <a:spcBef>
                <a:spcPts val="1866"/>
              </a:spcBef>
              <a:buNone/>
            </a:pPr>
            <a:r>
              <a:rPr lang="en-US" altLang="zh-CN" sz="1200" dirty="0"/>
              <a:t>subroutine # </a:t>
            </a:r>
            <a:r>
              <a:rPr lang="zh-CN" altLang="en-US" sz="1200" dirty="0"/>
              <a:t>子程序</a:t>
            </a:r>
          </a:p>
          <a:p>
            <a:pPr marL="426645" lvl="2" indent="0">
              <a:spcBef>
                <a:spcPts val="1866"/>
              </a:spcBef>
              <a:buNone/>
            </a:pPr>
            <a:r>
              <a:rPr lang="en-US" altLang="zh-CN" sz="1200" dirty="0"/>
              <a:t>condition # </a:t>
            </a:r>
            <a:r>
              <a:rPr lang="zh-CN" altLang="en-US" sz="1200" dirty="0"/>
              <a:t>条件</a:t>
            </a:r>
          </a:p>
          <a:p>
            <a:pPr marL="426645" lvl="2" indent="0">
              <a:spcBef>
                <a:spcPts val="1866"/>
              </a:spcBef>
              <a:buNone/>
            </a:pPr>
            <a:r>
              <a:rPr lang="en-US" altLang="zh-CN" sz="1200" dirty="0" err="1"/>
              <a:t>inputoutput</a:t>
            </a:r>
            <a:r>
              <a:rPr lang="en-US" altLang="zh-CN" sz="1200" dirty="0"/>
              <a:t> # </a:t>
            </a:r>
            <a:r>
              <a:rPr lang="zh-CN" altLang="en-US" sz="1200" dirty="0"/>
              <a:t>输入或产出</a:t>
            </a:r>
          </a:p>
          <a:p>
            <a:pPr marL="426645" lvl="2" indent="0">
              <a:spcBef>
                <a:spcPts val="1866"/>
              </a:spcBef>
              <a:buNone/>
            </a:pPr>
            <a:r>
              <a:rPr lang="en-US" altLang="zh-CN" sz="1200" dirty="0"/>
              <a:t>content</a:t>
            </a:r>
            <a:r>
              <a:rPr lang="zh-CN" altLang="en-US" sz="1200" dirty="0"/>
              <a:t>就是在框框中要写的内容，注意</a:t>
            </a:r>
            <a:r>
              <a:rPr lang="en-US" altLang="zh-CN" sz="1200" dirty="0"/>
              <a:t>type</a:t>
            </a:r>
            <a:r>
              <a:rPr lang="zh-CN" altLang="en-US" sz="1200" dirty="0"/>
              <a:t>后的冒号与文本之间一定要有个空格。</a:t>
            </a:r>
          </a:p>
          <a:p>
            <a:pPr marL="426645" lvl="2" indent="0">
              <a:spcBef>
                <a:spcPts val="1866"/>
              </a:spcBef>
              <a:buNone/>
            </a:pPr>
            <a:r>
              <a:rPr lang="en-US" altLang="zh-CN" sz="1200" dirty="0" err="1"/>
              <a:t>url</a:t>
            </a:r>
            <a:r>
              <a:rPr lang="zh-CN" altLang="en-US" sz="1200" dirty="0"/>
              <a:t>是一个连接，与框框中的文本相绑定</a:t>
            </a:r>
          </a:p>
        </p:txBody>
      </p:sp>
    </p:spTree>
    <p:extLst>
      <p:ext uri="{BB962C8B-B14F-4D97-AF65-F5344CB8AC3E}">
        <p14:creationId xmlns:p14="http://schemas.microsoft.com/office/powerpoint/2010/main" val="312128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2EE3A2-C3C4-490A-A3BB-32C07F859CF1}"/>
              </a:ext>
            </a:extLst>
          </p:cNvPr>
          <p:cNvSpPr>
            <a:spLocks noGrp="1"/>
          </p:cNvSpPr>
          <p:nvPr>
            <p:ph idx="1"/>
          </p:nvPr>
        </p:nvSpPr>
        <p:spPr>
          <a:xfrm>
            <a:off x="1117309" y="620688"/>
            <a:ext cx="9729631" cy="5551512"/>
          </a:xfrm>
        </p:spPr>
        <p:txBody>
          <a:bodyPr>
            <a:normAutofit/>
          </a:bodyPr>
          <a:lstStyle/>
          <a:p>
            <a:r>
              <a:rPr lang="zh-CN" altLang="en-US" sz="1400" dirty="0"/>
              <a:t>连接元素的语法</a:t>
            </a:r>
          </a:p>
          <a:p>
            <a:r>
              <a:rPr lang="zh-CN" altLang="en-US" sz="1400" dirty="0"/>
              <a:t>用</a:t>
            </a:r>
            <a:r>
              <a:rPr lang="en-US" altLang="zh-CN" sz="1400" b="1" dirty="0">
                <a:solidFill>
                  <a:srgbClr val="0070C0"/>
                </a:solidFill>
              </a:rPr>
              <a:t>-&gt;</a:t>
            </a:r>
            <a:r>
              <a:rPr lang="zh-CN" altLang="en-US" sz="1400" dirty="0"/>
              <a:t>来连接两个元素，需要注意的是</a:t>
            </a:r>
            <a:r>
              <a:rPr lang="en-US" altLang="zh-CN" sz="1400" dirty="0"/>
              <a:t>condition</a:t>
            </a:r>
            <a:r>
              <a:rPr lang="zh-CN" altLang="en-US" sz="1400" dirty="0"/>
              <a:t>类型，因为他有</a:t>
            </a:r>
            <a:r>
              <a:rPr lang="en-US" altLang="zh-CN" sz="1400" dirty="0"/>
              <a:t>yes</a:t>
            </a:r>
            <a:r>
              <a:rPr lang="zh-CN" altLang="en-US" sz="1400" dirty="0"/>
              <a:t>和</a:t>
            </a:r>
            <a:r>
              <a:rPr lang="en-US" altLang="zh-CN" sz="1400" dirty="0"/>
              <a:t>no</a:t>
            </a:r>
            <a:r>
              <a:rPr lang="zh-CN" altLang="en-US" sz="1400" dirty="0"/>
              <a:t>两个分支，所以要写成</a:t>
            </a:r>
          </a:p>
          <a:p>
            <a:pPr marL="0" indent="0">
              <a:buNone/>
            </a:pPr>
            <a:endParaRPr lang="zh-CN" altLang="en-US" sz="1400" dirty="0"/>
          </a:p>
          <a:p>
            <a:pPr marL="0" indent="0">
              <a:lnSpc>
                <a:spcPct val="50000"/>
              </a:lnSpc>
              <a:buNone/>
            </a:pPr>
            <a:r>
              <a:rPr lang="en-US" altLang="zh-CN" sz="1400" dirty="0"/>
              <a:t>c2(yes) </a:t>
            </a:r>
            <a:r>
              <a:rPr lang="en-US" altLang="zh-CN" sz="1400" dirty="0">
                <a:solidFill>
                  <a:srgbClr val="CC00CC"/>
                </a:solidFill>
              </a:rPr>
              <a:t>-&gt;</a:t>
            </a:r>
            <a:r>
              <a:rPr lang="en-US" altLang="zh-CN" sz="1400" dirty="0" err="1"/>
              <a:t>io</a:t>
            </a:r>
            <a:r>
              <a:rPr lang="en-US" altLang="zh-CN" sz="1400" dirty="0">
                <a:solidFill>
                  <a:srgbClr val="CC00CC"/>
                </a:solidFill>
              </a:rPr>
              <a:t> -&gt; </a:t>
            </a:r>
            <a:r>
              <a:rPr lang="en-US" altLang="zh-CN" sz="1400" dirty="0"/>
              <a:t>e </a:t>
            </a:r>
          </a:p>
          <a:p>
            <a:pPr marL="0" indent="0">
              <a:lnSpc>
                <a:spcPct val="50000"/>
              </a:lnSpc>
              <a:buNone/>
            </a:pPr>
            <a:r>
              <a:rPr lang="en-US" altLang="zh-CN" sz="1400" dirty="0"/>
              <a:t>c2(no)</a:t>
            </a:r>
            <a:r>
              <a:rPr lang="en-US" altLang="zh-CN" sz="1400" dirty="0">
                <a:solidFill>
                  <a:srgbClr val="CC00CC"/>
                </a:solidFill>
              </a:rPr>
              <a:t>-&gt;</a:t>
            </a:r>
            <a:r>
              <a:rPr lang="en-US" altLang="zh-CN" sz="1400" dirty="0"/>
              <a:t> op2 </a:t>
            </a:r>
            <a:r>
              <a:rPr lang="en-US" altLang="zh-CN" sz="1400" dirty="0">
                <a:solidFill>
                  <a:srgbClr val="CC00CC"/>
                </a:solidFill>
              </a:rPr>
              <a:t>-&gt;</a:t>
            </a:r>
            <a:r>
              <a:rPr lang="en-US" altLang="zh-CN" sz="1400" dirty="0"/>
              <a:t>e</a:t>
            </a:r>
          </a:p>
          <a:p>
            <a:endParaRPr lang="zh-CN" altLang="en-US" sz="1600" dirty="0"/>
          </a:p>
        </p:txBody>
      </p:sp>
      <p:sp>
        <p:nvSpPr>
          <p:cNvPr id="11" name="文本框 10">
            <a:extLst>
              <a:ext uri="{FF2B5EF4-FFF2-40B4-BE49-F238E27FC236}">
                <a16:creationId xmlns:a16="http://schemas.microsoft.com/office/drawing/2014/main" id="{586E5A30-628D-4F53-9D5D-CDB16FAA84D8}"/>
              </a:ext>
            </a:extLst>
          </p:cNvPr>
          <p:cNvSpPr txBox="1"/>
          <p:nvPr/>
        </p:nvSpPr>
        <p:spPr>
          <a:xfrm>
            <a:off x="1269876" y="3277585"/>
            <a:ext cx="4752528" cy="1815882"/>
          </a:xfrm>
          <a:prstGeom prst="rect">
            <a:avLst/>
          </a:prstGeom>
          <a:solidFill>
            <a:schemeClr val="accent2">
              <a:lumMod val="40000"/>
              <a:lumOff val="60000"/>
            </a:schemeClr>
          </a:solidFill>
        </p:spPr>
        <p:txBody>
          <a:bodyPr wrap="square" rtlCol="0">
            <a:spAutoFit/>
          </a:bodyPr>
          <a:lstStyle/>
          <a:p>
            <a:r>
              <a:rPr lang="en-US" altLang="zh-CN" sz="1400" dirty="0"/>
              <a:t>flow</a:t>
            </a:r>
          </a:p>
          <a:p>
            <a:r>
              <a:rPr lang="en-US" altLang="zh-CN" sz="1400" dirty="0" err="1"/>
              <a:t>st</a:t>
            </a:r>
            <a:r>
              <a:rPr lang="en-US" altLang="zh-CN" sz="1400" dirty="0"/>
              <a:t>=&gt;start: Start</a:t>
            </a:r>
          </a:p>
          <a:p>
            <a:r>
              <a:rPr lang="en-US" altLang="zh-CN" sz="1400" dirty="0"/>
              <a:t>op=&gt;operation: Your Operation</a:t>
            </a:r>
          </a:p>
          <a:p>
            <a:r>
              <a:rPr lang="en-US" altLang="zh-CN" sz="1400" dirty="0" err="1"/>
              <a:t>cond</a:t>
            </a:r>
            <a:r>
              <a:rPr lang="en-US" altLang="zh-CN" sz="1400" dirty="0"/>
              <a:t>=&gt;condition: Yes or No?</a:t>
            </a:r>
          </a:p>
          <a:p>
            <a:r>
              <a:rPr lang="en-US" altLang="zh-CN" sz="1400" dirty="0"/>
              <a:t>e=&gt;end</a:t>
            </a:r>
          </a:p>
          <a:p>
            <a:r>
              <a:rPr lang="en-US" altLang="zh-CN" sz="1400" dirty="0" err="1"/>
              <a:t>st</a:t>
            </a:r>
            <a:r>
              <a:rPr lang="en-US" altLang="zh-CN" sz="1400" dirty="0"/>
              <a:t>-&gt;op-&gt;</a:t>
            </a:r>
            <a:r>
              <a:rPr lang="en-US" altLang="zh-CN" sz="1400" dirty="0" err="1"/>
              <a:t>cond</a:t>
            </a:r>
            <a:endParaRPr lang="en-US" altLang="zh-CN" sz="1400" dirty="0"/>
          </a:p>
          <a:p>
            <a:r>
              <a:rPr lang="en-US" altLang="zh-CN" sz="1400" dirty="0" err="1"/>
              <a:t>cond</a:t>
            </a:r>
            <a:r>
              <a:rPr lang="en-US" altLang="zh-CN" sz="1400" dirty="0"/>
              <a:t>(yes)-&gt;e</a:t>
            </a:r>
          </a:p>
          <a:p>
            <a:r>
              <a:rPr lang="en-US" altLang="zh-CN" sz="1400" dirty="0" err="1"/>
              <a:t>cond</a:t>
            </a:r>
            <a:r>
              <a:rPr lang="en-US" altLang="zh-CN" sz="1400" dirty="0"/>
              <a:t>(no)-&gt;op</a:t>
            </a:r>
            <a:endParaRPr lang="zh-CN" altLang="en-US" sz="1400" dirty="0"/>
          </a:p>
        </p:txBody>
      </p:sp>
      <p:sp>
        <p:nvSpPr>
          <p:cNvPr id="12" name="AutoShape 5" descr="https://upload-images.jianshu.io/upload_images/1713353-7715410cedf27866.png?imageMogr2/auto-orient/strip%7CimageView2/2/w/291/format/webp">
            <a:extLst>
              <a:ext uri="{FF2B5EF4-FFF2-40B4-BE49-F238E27FC236}">
                <a16:creationId xmlns:a16="http://schemas.microsoft.com/office/drawing/2014/main" id="{D2DEDD00-E179-430B-9C32-1767AA7D528A}"/>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图片 13">
            <a:extLst>
              <a:ext uri="{FF2B5EF4-FFF2-40B4-BE49-F238E27FC236}">
                <a16:creationId xmlns:a16="http://schemas.microsoft.com/office/drawing/2014/main" id="{D17BED03-F009-4683-9184-F1201202C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0476" y="1700808"/>
            <a:ext cx="2772162" cy="4286848"/>
          </a:xfrm>
          <a:prstGeom prst="rect">
            <a:avLst/>
          </a:prstGeom>
        </p:spPr>
      </p:pic>
    </p:spTree>
    <p:extLst>
      <p:ext uri="{BB962C8B-B14F-4D97-AF65-F5344CB8AC3E}">
        <p14:creationId xmlns:p14="http://schemas.microsoft.com/office/powerpoint/2010/main" val="275001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12F44-3840-4F36-8D38-2E983C47C620}"/>
              </a:ext>
            </a:extLst>
          </p:cNvPr>
          <p:cNvSpPr>
            <a:spLocks noGrp="1"/>
          </p:cNvSpPr>
          <p:nvPr>
            <p:ph type="title"/>
          </p:nvPr>
        </p:nvSpPr>
        <p:spPr/>
        <p:txBody>
          <a:bodyPr/>
          <a:lstStyle/>
          <a:p>
            <a:r>
              <a:rPr lang="en-US" altLang="zh-CN" dirty="0"/>
              <a:t>Python3 </a:t>
            </a:r>
            <a:r>
              <a:rPr lang="zh-CN" altLang="en-US" dirty="0"/>
              <a:t>基础</a:t>
            </a:r>
          </a:p>
        </p:txBody>
      </p:sp>
      <p:sp>
        <p:nvSpPr>
          <p:cNvPr id="3" name="内容占位符 2">
            <a:extLst>
              <a:ext uri="{FF2B5EF4-FFF2-40B4-BE49-F238E27FC236}">
                <a16:creationId xmlns:a16="http://schemas.microsoft.com/office/drawing/2014/main" id="{134D6636-084C-47D4-BA86-50249D7BD00E}"/>
              </a:ext>
            </a:extLst>
          </p:cNvPr>
          <p:cNvSpPr>
            <a:spLocks noGrp="1"/>
          </p:cNvSpPr>
          <p:nvPr>
            <p:ph idx="1"/>
          </p:nvPr>
        </p:nvSpPr>
        <p:spPr/>
        <p:txBody>
          <a:bodyPr>
            <a:normAutofit/>
          </a:bodyPr>
          <a:lstStyle/>
          <a:p>
            <a:r>
              <a:rPr lang="en-US" altLang="zh-CN" b="1" dirty="0"/>
              <a:t>1. </a:t>
            </a:r>
            <a:r>
              <a:rPr lang="zh-CN" altLang="en-US" b="1" dirty="0"/>
              <a:t>数据类型与变量</a:t>
            </a:r>
            <a:endParaRPr lang="en-US" altLang="zh-CN" b="1" dirty="0"/>
          </a:p>
          <a:p>
            <a:pPr marL="0" indent="0">
              <a:buNone/>
            </a:pPr>
            <a:r>
              <a:rPr lang="zh-CN" altLang="en-US" sz="1400" dirty="0"/>
              <a:t>计算机顾名思义就是可以做数学计算的机器，因此，计算机程序理所当然地可以处理各种数值。但是，计算机能处理的远不止数值，还可以处理文本、图形、音频、视频、网页等各种各样的数据，不同的数据，需要定义不同的数据类型。</a:t>
            </a:r>
            <a:endParaRPr lang="en-US" altLang="zh-CN" sz="1400" dirty="0"/>
          </a:p>
          <a:p>
            <a:pPr marL="0" indent="0">
              <a:lnSpc>
                <a:spcPct val="50000"/>
              </a:lnSpc>
              <a:buNone/>
            </a:pPr>
            <a:r>
              <a:rPr lang="zh-CN" altLang="en-US" sz="1400" b="1" dirty="0">
                <a:solidFill>
                  <a:srgbClr val="0070C0"/>
                </a:solidFill>
              </a:rPr>
              <a:t>强类型：</a:t>
            </a:r>
            <a:r>
              <a:rPr lang="zh-CN" altLang="en-US" sz="1400" dirty="0">
                <a:solidFill>
                  <a:srgbClr val="7030A0"/>
                </a:solidFill>
              </a:rPr>
              <a:t>强类型的变量类型是一经声明不能改变的，在编译时就进行检查</a:t>
            </a:r>
          </a:p>
          <a:p>
            <a:pPr marL="0" indent="0">
              <a:lnSpc>
                <a:spcPct val="50000"/>
              </a:lnSpc>
              <a:buNone/>
            </a:pPr>
            <a:r>
              <a:rPr lang="zh-CN" altLang="en-US" sz="1400" b="1" dirty="0">
                <a:solidFill>
                  <a:srgbClr val="0070C0"/>
                </a:solidFill>
              </a:rPr>
              <a:t>弱类型：</a:t>
            </a:r>
            <a:r>
              <a:rPr lang="zh-CN" altLang="en-US" sz="1400" dirty="0">
                <a:solidFill>
                  <a:srgbClr val="7030A0"/>
                </a:solidFill>
              </a:rPr>
              <a:t>弱类型变量是根据使用的情况随时改变的，由解释器解释</a:t>
            </a:r>
            <a:endParaRPr lang="en-US" altLang="zh-CN" sz="1400" dirty="0">
              <a:solidFill>
                <a:srgbClr val="7030A0"/>
              </a:solidFill>
            </a:endParaRPr>
          </a:p>
          <a:p>
            <a:pPr marL="0" indent="0">
              <a:lnSpc>
                <a:spcPct val="50000"/>
              </a:lnSpc>
              <a:buNone/>
            </a:pPr>
            <a:endParaRPr lang="en-US" altLang="zh-CN" sz="1400" dirty="0"/>
          </a:p>
          <a:p>
            <a:pPr marL="0" indent="0" latinLnBrk="1">
              <a:buNone/>
            </a:pPr>
            <a:r>
              <a:rPr lang="en-US" altLang="zh-CN" sz="1400" dirty="0"/>
              <a:t>Python </a:t>
            </a:r>
            <a:r>
              <a:rPr lang="zh-CN" altLang="en-US" sz="1400" dirty="0"/>
              <a:t>中的变量不需要声明。每个变量在使用前都必须赋值，变量赋值以后该变量才会被创建。在 </a:t>
            </a:r>
            <a:r>
              <a:rPr lang="en-US" altLang="zh-CN" sz="1400" dirty="0"/>
              <a:t>Python </a:t>
            </a:r>
            <a:r>
              <a:rPr lang="zh-CN" altLang="en-US" sz="1400" dirty="0"/>
              <a:t>中，变量就是变量，它没有类型，我们所说的</a:t>
            </a:r>
            <a:r>
              <a:rPr lang="en-US" altLang="zh-CN" sz="1400" dirty="0"/>
              <a:t>"</a:t>
            </a:r>
            <a:r>
              <a:rPr lang="zh-CN" altLang="en-US" sz="1400" dirty="0"/>
              <a:t>类型</a:t>
            </a:r>
            <a:r>
              <a:rPr lang="en-US" altLang="zh-CN" sz="1400" dirty="0"/>
              <a:t>"</a:t>
            </a:r>
            <a:r>
              <a:rPr lang="zh-CN" altLang="en-US" sz="1400" dirty="0"/>
              <a:t>是变量所指的内存中对象的</a:t>
            </a:r>
            <a:r>
              <a:rPr lang="zh-CN" altLang="en-US" sz="1400" b="1" dirty="0">
                <a:solidFill>
                  <a:srgbClr val="FFC000"/>
                </a:solidFill>
              </a:rPr>
              <a:t>类型</a:t>
            </a:r>
            <a:r>
              <a:rPr lang="zh-CN" altLang="en-US" sz="1400" dirty="0"/>
              <a:t>。</a:t>
            </a:r>
          </a:p>
          <a:p>
            <a:pPr marL="0" indent="0">
              <a:buNone/>
            </a:pPr>
            <a:r>
              <a:rPr lang="zh-CN" altLang="en-US" sz="1400" dirty="0"/>
              <a:t>在</a:t>
            </a:r>
            <a:r>
              <a:rPr lang="en-US" altLang="zh-CN" sz="1400" dirty="0"/>
              <a:t>python </a:t>
            </a:r>
            <a:r>
              <a:rPr lang="zh-CN" altLang="en-US" sz="1400" dirty="0"/>
              <a:t>语言中基本的数据类型包括</a:t>
            </a:r>
            <a:r>
              <a:rPr lang="en-US" altLang="zh-CN" sz="1400" dirty="0"/>
              <a:t>: </a:t>
            </a:r>
            <a:r>
              <a:rPr lang="zh-CN" altLang="en-US" sz="1400" dirty="0"/>
              <a:t>数字</a:t>
            </a:r>
            <a:r>
              <a:rPr lang="en-US" altLang="zh-CN" sz="1400" dirty="0"/>
              <a:t>Number( int</a:t>
            </a:r>
            <a:r>
              <a:rPr lang="zh-CN" altLang="en-US" sz="1400" dirty="0"/>
              <a:t>、</a:t>
            </a:r>
            <a:r>
              <a:rPr lang="en-US" altLang="zh-CN" sz="1400" dirty="0"/>
              <a:t>float</a:t>
            </a:r>
            <a:r>
              <a:rPr lang="zh-CN" altLang="en-US" sz="1400" dirty="0"/>
              <a:t>、</a:t>
            </a:r>
            <a:r>
              <a:rPr lang="en-US" altLang="zh-CN" sz="1400" dirty="0"/>
              <a:t>bool</a:t>
            </a:r>
            <a:r>
              <a:rPr lang="zh-CN" altLang="en-US" sz="1400" dirty="0"/>
              <a:t>、</a:t>
            </a:r>
            <a:r>
              <a:rPr lang="en-US" altLang="zh-CN" sz="1400" dirty="0"/>
              <a:t>complex)</a:t>
            </a:r>
            <a:r>
              <a:rPr lang="zh-CN" altLang="en-US" sz="1400" dirty="0"/>
              <a:t>，字符串（</a:t>
            </a:r>
            <a:r>
              <a:rPr lang="en-US" altLang="zh-CN" sz="1400" dirty="0"/>
              <a:t>String</a:t>
            </a:r>
            <a:r>
              <a:rPr lang="zh-CN" altLang="en-US" sz="1400" dirty="0"/>
              <a:t>）</a:t>
            </a:r>
            <a:r>
              <a:rPr lang="en-US" altLang="zh-CN" sz="1400" dirty="0"/>
              <a:t>, </a:t>
            </a:r>
            <a:r>
              <a:rPr lang="zh-CN" altLang="en-US" sz="1400" dirty="0"/>
              <a:t>列表</a:t>
            </a:r>
            <a:r>
              <a:rPr lang="en-US" altLang="zh-CN" sz="1400" dirty="0"/>
              <a:t>(List)</a:t>
            </a:r>
            <a:r>
              <a:rPr lang="zh-CN" altLang="en-US" sz="1400" dirty="0"/>
              <a:t>，</a:t>
            </a:r>
            <a:endParaRPr lang="en-US" altLang="zh-CN" sz="1400" dirty="0"/>
          </a:p>
          <a:p>
            <a:pPr marL="0" indent="0">
              <a:buNone/>
            </a:pPr>
            <a:r>
              <a:rPr lang="zh-CN" altLang="en-US" sz="1400" dirty="0"/>
              <a:t>元组</a:t>
            </a:r>
            <a:r>
              <a:rPr lang="en-US" altLang="zh-CN" sz="1400" dirty="0"/>
              <a:t>(Tuple)</a:t>
            </a:r>
            <a:r>
              <a:rPr lang="zh-CN" altLang="en-US" sz="1400" dirty="0"/>
              <a:t>，字典</a:t>
            </a:r>
            <a:r>
              <a:rPr lang="en-US" altLang="zh-CN" sz="1400" dirty="0"/>
              <a:t>(</a:t>
            </a:r>
            <a:r>
              <a:rPr lang="en-US" altLang="zh-CN" sz="1400" dirty="0" err="1"/>
              <a:t>Dict</a:t>
            </a:r>
            <a:r>
              <a:rPr lang="en-US" altLang="zh-CN" sz="1400" dirty="0"/>
              <a:t>)</a:t>
            </a:r>
            <a:r>
              <a:rPr lang="zh-CN" altLang="en-US" sz="1400" dirty="0"/>
              <a:t>，集合</a:t>
            </a:r>
            <a:r>
              <a:rPr lang="en-US" altLang="zh-CN" sz="1400" dirty="0"/>
              <a:t>(Set)</a:t>
            </a:r>
            <a:r>
              <a:rPr lang="zh-CN" altLang="en-US" sz="1400" dirty="0"/>
              <a:t>。</a:t>
            </a:r>
            <a:endParaRPr lang="en-US" altLang="zh-CN" sz="1400" dirty="0"/>
          </a:p>
        </p:txBody>
      </p:sp>
    </p:spTree>
    <p:extLst>
      <p:ext uri="{BB962C8B-B14F-4D97-AF65-F5344CB8AC3E}">
        <p14:creationId xmlns:p14="http://schemas.microsoft.com/office/powerpoint/2010/main" val="406162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974A7D5-915D-4146-97DE-D46E5FC33219}"/>
              </a:ext>
            </a:extLst>
          </p:cNvPr>
          <p:cNvSpPr>
            <a:spLocks noGrp="1"/>
          </p:cNvSpPr>
          <p:nvPr>
            <p:ph idx="1"/>
          </p:nvPr>
        </p:nvSpPr>
        <p:spPr>
          <a:xfrm>
            <a:off x="1117309" y="548680"/>
            <a:ext cx="10157354" cy="5623520"/>
          </a:xfrm>
        </p:spPr>
        <p:txBody>
          <a:bodyPr>
            <a:normAutofit lnSpcReduction="10000"/>
          </a:bodyPr>
          <a:lstStyle/>
          <a:p>
            <a:pPr marL="0" indent="0">
              <a:buNone/>
            </a:pPr>
            <a:r>
              <a:rPr lang="en-US" altLang="zh-CN" sz="1800" b="1" dirty="0">
                <a:solidFill>
                  <a:srgbClr val="0070C0"/>
                </a:solidFill>
              </a:rPr>
              <a:t>Welcome to Python3!</a:t>
            </a:r>
          </a:p>
          <a:p>
            <a:pPr marL="0" indent="0">
              <a:buNone/>
            </a:pPr>
            <a:endParaRPr lang="en-US" altLang="zh-CN" sz="1800" b="1" dirty="0">
              <a:solidFill>
                <a:srgbClr val="0070C0"/>
              </a:solidFill>
            </a:endParaRPr>
          </a:p>
          <a:p>
            <a:pPr marL="0" indent="0">
              <a:buNone/>
            </a:pPr>
            <a:endParaRPr lang="en-US" altLang="zh-CN" sz="1800" b="1" dirty="0">
              <a:solidFill>
                <a:srgbClr val="0070C0"/>
              </a:solidFill>
            </a:endParaRPr>
          </a:p>
          <a:p>
            <a:pPr marL="0" indent="0">
              <a:buNone/>
            </a:pPr>
            <a:endParaRPr lang="en-US" altLang="zh-CN" sz="1800" b="1" dirty="0">
              <a:solidFill>
                <a:srgbClr val="0070C0"/>
              </a:solidFill>
            </a:endParaRPr>
          </a:p>
          <a:p>
            <a:pPr marL="0" indent="0">
              <a:buNone/>
            </a:pPr>
            <a:endParaRPr lang="en-US" altLang="zh-CN" sz="1400" dirty="0"/>
          </a:p>
          <a:p>
            <a:pPr marL="0" indent="0">
              <a:buNone/>
            </a:pPr>
            <a:r>
              <a:rPr lang="en-US" altLang="zh-CN" sz="1400" dirty="0"/>
              <a:t>Python </a:t>
            </a:r>
            <a:r>
              <a:rPr lang="zh-CN" altLang="en-US" sz="1400" dirty="0"/>
              <a:t>中所有的东西都被当做是对象来处理</a:t>
            </a:r>
            <a:r>
              <a:rPr lang="en-US" altLang="zh-CN" sz="1400" dirty="0"/>
              <a:t>, </a:t>
            </a:r>
            <a:r>
              <a:rPr lang="en-US" altLang="zh-CN" sz="1500" b="1" dirty="0">
                <a:solidFill>
                  <a:srgbClr val="0070C0"/>
                </a:solidFill>
              </a:rPr>
              <a:t>python</a:t>
            </a:r>
            <a:r>
              <a:rPr lang="zh-CN" altLang="en-US" sz="1500" b="1" dirty="0">
                <a:solidFill>
                  <a:srgbClr val="0070C0"/>
                </a:solidFill>
              </a:rPr>
              <a:t>把一切数据，一切的一切都看作对象，在</a:t>
            </a:r>
            <a:r>
              <a:rPr lang="en-US" altLang="zh-CN" sz="1500" b="1" dirty="0">
                <a:solidFill>
                  <a:srgbClr val="0070C0"/>
                </a:solidFill>
              </a:rPr>
              <a:t>python</a:t>
            </a:r>
            <a:r>
              <a:rPr lang="zh-CN" altLang="en-US" sz="1500" b="1" dirty="0">
                <a:solidFill>
                  <a:srgbClr val="0070C0"/>
                </a:solidFill>
              </a:rPr>
              <a:t>中，没有变量，只有指针，要说变量，也是指针变量</a:t>
            </a:r>
            <a:r>
              <a:rPr lang="en-US" altLang="zh-CN" dirty="0"/>
              <a:t>,</a:t>
            </a:r>
            <a:r>
              <a:rPr lang="zh-CN" altLang="en-US" sz="1400" dirty="0"/>
              <a:t>源码中是这样定义对象的结构的</a:t>
            </a:r>
            <a:r>
              <a:rPr lang="en-US" altLang="zh-CN" sz="1400" dirty="0"/>
              <a:t>:</a:t>
            </a:r>
          </a:p>
          <a:p>
            <a:pPr marL="0" indent="0">
              <a:buNone/>
            </a:pPr>
            <a:endParaRPr lang="en-US" altLang="zh-CN" sz="1400" b="1" dirty="0">
              <a:solidFill>
                <a:srgbClr val="0070C0"/>
              </a:solidFill>
            </a:endParaRPr>
          </a:p>
          <a:p>
            <a:pPr marL="0" indent="0">
              <a:buNone/>
            </a:pPr>
            <a:endParaRPr lang="en-US" altLang="zh-CN" sz="1400" b="1" dirty="0">
              <a:solidFill>
                <a:srgbClr val="0070C0"/>
              </a:solidFill>
            </a:endParaRPr>
          </a:p>
          <a:p>
            <a:pPr marL="0" indent="0">
              <a:buNone/>
            </a:pPr>
            <a:endParaRPr lang="en-US" altLang="zh-CN" sz="1400" dirty="0"/>
          </a:p>
          <a:p>
            <a:pPr marL="0" indent="0">
              <a:buNone/>
            </a:pPr>
            <a:endParaRPr lang="en-US" altLang="zh-CN" sz="1400" b="1" dirty="0">
              <a:solidFill>
                <a:srgbClr val="0070C0"/>
              </a:solidFill>
            </a:endParaRPr>
          </a:p>
          <a:p>
            <a:pPr marL="0" lvl="0" indent="0" defTabSz="914400" eaLnBrk="0" fontAlgn="base" hangingPunct="0">
              <a:lnSpc>
                <a:spcPct val="100000"/>
              </a:lnSpc>
              <a:spcBef>
                <a:spcPct val="0"/>
              </a:spcBef>
              <a:spcAft>
                <a:spcPct val="0"/>
              </a:spcAft>
              <a:buSzTx/>
              <a:buNone/>
            </a:pPr>
            <a:r>
              <a:rPr lang="zh-CN" altLang="zh-CN" sz="1400" b="1" dirty="0">
                <a:solidFill>
                  <a:srgbClr val="00B0F0"/>
                </a:solidFill>
              </a:rPr>
              <a:t> PyObject 中的两个成员的作用</a:t>
            </a:r>
            <a:r>
              <a:rPr lang="en-US" altLang="zh-CN" sz="1400" b="1" dirty="0">
                <a:solidFill>
                  <a:srgbClr val="00B0F0"/>
                </a:solidFill>
              </a:rPr>
              <a:t>:</a:t>
            </a:r>
            <a:endParaRPr lang="zh-CN" altLang="zh-CN" sz="1400" b="1" dirty="0">
              <a:solidFill>
                <a:srgbClr val="00B0F0"/>
              </a:solidFill>
            </a:endParaRPr>
          </a:p>
          <a:p>
            <a:pPr marL="0" lvl="0" indent="0" defTabSz="914400" eaLnBrk="0" fontAlgn="base" hangingPunct="0">
              <a:lnSpc>
                <a:spcPct val="100000"/>
              </a:lnSpc>
              <a:spcBef>
                <a:spcPct val="0"/>
              </a:spcBef>
              <a:spcAft>
                <a:spcPct val="0"/>
              </a:spcAft>
              <a:buSzTx/>
              <a:buNone/>
            </a:pPr>
            <a:r>
              <a:rPr lang="zh-CN" altLang="zh-CN" sz="1400" b="1" dirty="0">
                <a:solidFill>
                  <a:srgbClr val="C00000"/>
                </a:solidFill>
              </a:rPr>
              <a:t>ob_refcnt </a:t>
            </a:r>
            <a:r>
              <a:rPr lang="en-US" altLang="zh-CN" sz="1400" b="1" dirty="0">
                <a:solidFill>
                  <a:srgbClr val="C00000"/>
                </a:solidFill>
              </a:rPr>
              <a:t>: </a:t>
            </a:r>
            <a:r>
              <a:rPr lang="zh-CN" altLang="zh-CN" sz="1400" dirty="0"/>
              <a:t>表示变量引用次数, python的垃圾回收机制基于引用计数的, 当某个对象引用计数减少到0时, 就可以将该变量从堆上删除,释放内存, </a:t>
            </a:r>
            <a:r>
              <a:rPr lang="zh-CN" altLang="zh-CN" sz="1400" b="1" dirty="0">
                <a:solidFill>
                  <a:srgbClr val="C00000"/>
                </a:solidFill>
              </a:rPr>
              <a:t>ob_refcnt</a:t>
            </a:r>
            <a:r>
              <a:rPr lang="zh-CN" altLang="zh-CN" sz="1400" dirty="0"/>
              <a:t> 与内存管理机制有关</a:t>
            </a:r>
            <a:r>
              <a:rPr lang="en-US" altLang="zh-CN" sz="1400" dirty="0"/>
              <a:t>, </a:t>
            </a:r>
            <a:r>
              <a:rPr lang="zh-CN" altLang="en-US" sz="1400" dirty="0"/>
              <a:t>当计数为</a:t>
            </a:r>
            <a:r>
              <a:rPr lang="en-US" altLang="zh-CN" sz="1400" dirty="0"/>
              <a:t>0</a:t>
            </a:r>
            <a:r>
              <a:rPr lang="zh-CN" altLang="en-US" sz="1400" dirty="0"/>
              <a:t>的时候回收内存。</a:t>
            </a:r>
            <a:endParaRPr lang="zh-CN" altLang="zh-CN" sz="1400" dirty="0"/>
          </a:p>
          <a:p>
            <a:pPr marL="0" lvl="0" indent="0" defTabSz="914400" eaLnBrk="0" fontAlgn="base" hangingPunct="0">
              <a:lnSpc>
                <a:spcPct val="100000"/>
              </a:lnSpc>
              <a:spcBef>
                <a:spcPct val="0"/>
              </a:spcBef>
              <a:spcAft>
                <a:spcPct val="0"/>
              </a:spcAft>
              <a:buSzTx/>
              <a:buNone/>
            </a:pPr>
            <a:r>
              <a:rPr lang="zh-CN" altLang="zh-CN" sz="1400" b="1" dirty="0">
                <a:solidFill>
                  <a:srgbClr val="C00000"/>
                </a:solidFill>
              </a:rPr>
              <a:t>ob_type</a:t>
            </a:r>
            <a:r>
              <a:rPr lang="en-US" altLang="zh-CN" sz="1400" b="1" dirty="0">
                <a:solidFill>
                  <a:srgbClr val="C00000"/>
                </a:solidFill>
              </a:rPr>
              <a:t>:</a:t>
            </a:r>
            <a:r>
              <a:rPr lang="zh-CN" altLang="zh-CN" sz="1400" dirty="0"/>
              <a:t> 表示了对象的类型信息, 诸如int, string, function等.</a:t>
            </a:r>
            <a:endParaRPr lang="en-US" altLang="zh-CN" sz="1400" dirty="0"/>
          </a:p>
          <a:p>
            <a:pPr marL="0" lvl="0" indent="0" defTabSz="914400" eaLnBrk="0" fontAlgn="base" hangingPunct="0">
              <a:lnSpc>
                <a:spcPct val="100000"/>
              </a:lnSpc>
              <a:spcBef>
                <a:spcPct val="0"/>
              </a:spcBef>
              <a:spcAft>
                <a:spcPct val="0"/>
              </a:spcAft>
              <a:buSzTx/>
              <a:buNone/>
            </a:pPr>
            <a:endParaRPr lang="en-US" altLang="zh-CN" sz="1400" dirty="0"/>
          </a:p>
          <a:p>
            <a:pPr marL="0" lvl="0" indent="0" defTabSz="914400" eaLnBrk="0" fontAlgn="base" hangingPunct="0">
              <a:lnSpc>
                <a:spcPct val="100000"/>
              </a:lnSpc>
              <a:spcBef>
                <a:spcPct val="0"/>
              </a:spcBef>
              <a:spcAft>
                <a:spcPct val="0"/>
              </a:spcAft>
              <a:buSzTx/>
              <a:buNone/>
            </a:pPr>
            <a:endParaRPr lang="zh-CN" altLang="zh-CN" sz="1400" dirty="0"/>
          </a:p>
          <a:p>
            <a:pPr marL="0" indent="0">
              <a:buNone/>
            </a:pPr>
            <a:endParaRPr lang="en-US" altLang="zh-CN" sz="1800" b="1" dirty="0">
              <a:solidFill>
                <a:srgbClr val="0070C0"/>
              </a:solidFill>
            </a:endParaRPr>
          </a:p>
          <a:p>
            <a:pPr marL="0" indent="0">
              <a:buNone/>
            </a:pPr>
            <a:endParaRPr lang="en-US" altLang="zh-CN" sz="1800" b="1" dirty="0">
              <a:solidFill>
                <a:srgbClr val="0070C0"/>
              </a:solidFill>
            </a:endParaRPr>
          </a:p>
        </p:txBody>
      </p:sp>
      <p:pic>
        <p:nvPicPr>
          <p:cNvPr id="4" name="内容占位符 3">
            <a:extLst>
              <a:ext uri="{FF2B5EF4-FFF2-40B4-BE49-F238E27FC236}">
                <a16:creationId xmlns:a16="http://schemas.microsoft.com/office/drawing/2014/main" id="{E15E3D8C-092B-42CE-B76A-C344039221E1}"/>
              </a:ext>
            </a:extLst>
          </p:cNvPr>
          <p:cNvPicPr>
            <a:picLocks noChangeAspect="1"/>
          </p:cNvPicPr>
          <p:nvPr/>
        </p:nvPicPr>
        <p:blipFill>
          <a:blip r:embed="rId2"/>
          <a:stretch>
            <a:fillRect/>
          </a:stretch>
        </p:blipFill>
        <p:spPr>
          <a:xfrm>
            <a:off x="1237231" y="1268760"/>
            <a:ext cx="7077075" cy="1323975"/>
          </a:xfrm>
          <a:prstGeom prst="rect">
            <a:avLst/>
          </a:prstGeom>
        </p:spPr>
      </p:pic>
      <p:pic>
        <p:nvPicPr>
          <p:cNvPr id="6" name="图片 5">
            <a:extLst>
              <a:ext uri="{FF2B5EF4-FFF2-40B4-BE49-F238E27FC236}">
                <a16:creationId xmlns:a16="http://schemas.microsoft.com/office/drawing/2014/main" id="{A6280583-F82C-487F-B570-B353DD28B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231" y="3669870"/>
            <a:ext cx="3886742" cy="1190791"/>
          </a:xfrm>
          <a:prstGeom prst="rect">
            <a:avLst/>
          </a:prstGeom>
        </p:spPr>
      </p:pic>
    </p:spTree>
    <p:extLst>
      <p:ext uri="{BB962C8B-B14F-4D97-AF65-F5344CB8AC3E}">
        <p14:creationId xmlns:p14="http://schemas.microsoft.com/office/powerpoint/2010/main" val="266093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D925973-AE60-44A2-9829-861BFBC63CC7}"/>
              </a:ext>
            </a:extLst>
          </p:cNvPr>
          <p:cNvSpPr>
            <a:spLocks noGrp="1"/>
          </p:cNvSpPr>
          <p:nvPr>
            <p:ph idx="1"/>
          </p:nvPr>
        </p:nvSpPr>
        <p:spPr>
          <a:xfrm>
            <a:off x="1117309" y="332656"/>
            <a:ext cx="10157354" cy="5839544"/>
          </a:xfrm>
        </p:spPr>
        <p:txBody>
          <a:bodyPr/>
          <a:lstStyle/>
          <a:p>
            <a:pPr marL="0" indent="0">
              <a:buNone/>
            </a:pPr>
            <a:r>
              <a:rPr lang="zh-CN" altLang="zh-CN" sz="1400" dirty="0"/>
              <a:t>PyObject 定义的内容会出现在每个对象所占内存的开始部分</a:t>
            </a:r>
            <a:r>
              <a:rPr lang="zh-CN" altLang="en-US" sz="1400" dirty="0"/>
              <a:t>，在</a:t>
            </a:r>
            <a:r>
              <a:rPr lang="en-US" altLang="zh-CN" sz="1400" dirty="0"/>
              <a:t>Python </a:t>
            </a:r>
            <a:r>
              <a:rPr lang="zh-CN" altLang="en-US" sz="1400" dirty="0"/>
              <a:t>中，除了 </a:t>
            </a:r>
            <a:r>
              <a:rPr lang="en-US" altLang="zh-CN" sz="1400" dirty="0"/>
              <a:t>bool float </a:t>
            </a:r>
            <a:r>
              <a:rPr lang="zh-CN" altLang="en-US" sz="1400" dirty="0"/>
              <a:t>这样的定长对象（一旦确定下来需要的内存，便不再有改动），还有另外一种对象：长度可变的对象。这种对象在</a:t>
            </a:r>
            <a:r>
              <a:rPr lang="en-US" altLang="zh-CN" sz="1400" dirty="0"/>
              <a:t>Python</a:t>
            </a:r>
            <a:r>
              <a:rPr lang="zh-CN" altLang="en-US" sz="1400" dirty="0"/>
              <a:t>的实现中通过</a:t>
            </a:r>
            <a:r>
              <a:rPr lang="en-US" altLang="zh-CN" sz="1400" dirty="0" err="1"/>
              <a:t>PyVarObject</a:t>
            </a:r>
            <a:r>
              <a:rPr lang="zh-CN" altLang="en-US" sz="1400" dirty="0"/>
              <a:t>结构体来表示：</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r>
              <a:rPr lang="zh-CN" altLang="en-US" sz="1400" dirty="0"/>
              <a:t>事实上，就是在 </a:t>
            </a:r>
            <a:r>
              <a:rPr lang="en-US" altLang="zh-CN" sz="1400" dirty="0" err="1"/>
              <a:t>PyObject</a:t>
            </a:r>
            <a:r>
              <a:rPr lang="en-US" altLang="zh-CN" sz="1400" dirty="0"/>
              <a:t> </a:t>
            </a:r>
            <a:r>
              <a:rPr lang="zh-CN" altLang="en-US" sz="1400" dirty="0"/>
              <a:t>的基础上，多了一个 </a:t>
            </a:r>
            <a:r>
              <a:rPr lang="en-US" altLang="zh-CN" sz="1400" dirty="0" err="1"/>
              <a:t>ob_size</a:t>
            </a:r>
            <a:r>
              <a:rPr lang="en-US" altLang="zh-CN" sz="1400" dirty="0"/>
              <a:t> </a:t>
            </a:r>
            <a:r>
              <a:rPr lang="zh-CN" altLang="en-US" sz="1400" dirty="0"/>
              <a:t>变量，用以标识对象的长度（是长度，不是内存占用）。也就是说，其实 </a:t>
            </a:r>
            <a:r>
              <a:rPr lang="en-US" altLang="zh-CN" sz="1400" dirty="0" err="1"/>
              <a:t>PyVarObject</a:t>
            </a:r>
            <a:r>
              <a:rPr lang="en-US" altLang="zh-CN" sz="1400" dirty="0"/>
              <a:t> </a:t>
            </a:r>
            <a:r>
              <a:rPr lang="zh-CN" altLang="en-US" sz="1400" dirty="0"/>
              <a:t>就是 </a:t>
            </a:r>
            <a:r>
              <a:rPr lang="en-US" altLang="zh-CN" sz="1400" dirty="0" err="1"/>
              <a:t>PyObject</a:t>
            </a:r>
            <a:r>
              <a:rPr lang="en-US" altLang="zh-CN" sz="1400" dirty="0"/>
              <a:t> </a:t>
            </a:r>
            <a:r>
              <a:rPr lang="zh-CN" altLang="en-US" sz="1400" dirty="0"/>
              <a:t>的一个拓展，于是，在 </a:t>
            </a:r>
            <a:r>
              <a:rPr lang="en-US" altLang="zh-CN" sz="1400" dirty="0"/>
              <a:t>Python </a:t>
            </a:r>
            <a:r>
              <a:rPr lang="zh-CN" altLang="en-US" sz="1400" dirty="0"/>
              <a:t>中，所有的对象都可以通过 </a:t>
            </a:r>
            <a:r>
              <a:rPr lang="en-US" altLang="zh-CN" sz="1400" dirty="0" err="1"/>
              <a:t>PyObject</a:t>
            </a:r>
            <a:r>
              <a:rPr lang="en-US" altLang="zh-CN" sz="1400" dirty="0"/>
              <a:t> * </a:t>
            </a:r>
            <a:r>
              <a:rPr lang="zh-CN" altLang="en-US" sz="1400" dirty="0"/>
              <a:t>指针来引用，这一点非常重要，它使得很多操作变得统一。</a:t>
            </a:r>
            <a:endParaRPr lang="en-US" altLang="zh-CN" sz="1400" dirty="0"/>
          </a:p>
          <a:p>
            <a:pPr marL="0" indent="0">
              <a:buNone/>
            </a:pPr>
            <a:endParaRPr lang="zh-CN" altLang="zh-CN" sz="1400" dirty="0"/>
          </a:p>
        </p:txBody>
      </p:sp>
      <p:sp>
        <p:nvSpPr>
          <p:cNvPr id="6" name="文本框 5">
            <a:extLst>
              <a:ext uri="{FF2B5EF4-FFF2-40B4-BE49-F238E27FC236}">
                <a16:creationId xmlns:a16="http://schemas.microsoft.com/office/drawing/2014/main" id="{A83253D4-AACB-4009-80B1-C104107DA0C6}"/>
              </a:ext>
            </a:extLst>
          </p:cNvPr>
          <p:cNvSpPr txBox="1"/>
          <p:nvPr/>
        </p:nvSpPr>
        <p:spPr>
          <a:xfrm>
            <a:off x="1182880" y="1164500"/>
            <a:ext cx="5688632" cy="1754326"/>
          </a:xfrm>
          <a:prstGeom prst="rect">
            <a:avLst/>
          </a:prstGeom>
          <a:solidFill>
            <a:schemeClr val="accent4">
              <a:lumMod val="40000"/>
              <a:lumOff val="60000"/>
            </a:schemeClr>
          </a:solidFill>
        </p:spPr>
        <p:txBody>
          <a:bodyPr wrap="square" rtlCol="0">
            <a:spAutoFit/>
          </a:bodyPr>
          <a:lstStyle/>
          <a:p>
            <a:r>
              <a:rPr lang="en-US" altLang="zh-CN" sz="1200" dirty="0"/>
              <a:t>#define </a:t>
            </a:r>
            <a:r>
              <a:rPr lang="en-US" altLang="zh-CN" sz="1200" dirty="0" err="1"/>
              <a:t>PyObject_VAR_HEAD</a:t>
            </a:r>
            <a:r>
              <a:rPr lang="en-US" altLang="zh-CN" sz="1200" dirty="0"/>
              <a:t>               \</a:t>
            </a:r>
          </a:p>
          <a:p>
            <a:r>
              <a:rPr lang="en-US" altLang="zh-CN" sz="1200" dirty="0"/>
              <a:t>    </a:t>
            </a:r>
            <a:r>
              <a:rPr lang="en-US" altLang="zh-CN" sz="1200" dirty="0" err="1"/>
              <a:t>PyObject_HEAD</a:t>
            </a:r>
            <a:r>
              <a:rPr lang="en-US" altLang="zh-CN" sz="1200" dirty="0"/>
              <a:t>                       \</a:t>
            </a:r>
          </a:p>
          <a:p>
            <a:r>
              <a:rPr lang="en-US" altLang="zh-CN" sz="1200" dirty="0"/>
              <a:t>    </a:t>
            </a:r>
            <a:r>
              <a:rPr lang="en-US" altLang="zh-CN" sz="1200" dirty="0" err="1"/>
              <a:t>Py_ssize_t</a:t>
            </a:r>
            <a:r>
              <a:rPr lang="en-US" altLang="zh-CN" sz="1200" dirty="0"/>
              <a:t> </a:t>
            </a:r>
            <a:r>
              <a:rPr lang="en-US" altLang="zh-CN" sz="1200" dirty="0" err="1"/>
              <a:t>ob_size</a:t>
            </a:r>
            <a:r>
              <a:rPr lang="en-US" altLang="zh-CN" sz="1200" dirty="0"/>
              <a:t>; </a:t>
            </a:r>
            <a:r>
              <a:rPr lang="en-US" altLang="zh-CN" sz="1200" i="1" dirty="0"/>
              <a:t>/* Number of items in variable part */</a:t>
            </a:r>
            <a:endParaRPr lang="en-US" altLang="zh-CN" sz="1200" dirty="0"/>
          </a:p>
          <a:p>
            <a:r>
              <a:rPr lang="en-US" altLang="zh-CN" sz="1200" dirty="0"/>
              <a:t> </a:t>
            </a:r>
          </a:p>
          <a:p>
            <a:r>
              <a:rPr lang="en-US" altLang="zh-CN" sz="1200" b="1" dirty="0"/>
              <a:t>typedef</a:t>
            </a:r>
            <a:r>
              <a:rPr lang="en-US" altLang="zh-CN" sz="1200" dirty="0"/>
              <a:t> </a:t>
            </a:r>
            <a:r>
              <a:rPr lang="en-US" altLang="zh-CN" sz="1200" b="1" dirty="0"/>
              <a:t>struct</a:t>
            </a:r>
            <a:r>
              <a:rPr lang="en-US" altLang="zh-CN" sz="1200" dirty="0"/>
              <a:t> {</a:t>
            </a:r>
          </a:p>
          <a:p>
            <a:r>
              <a:rPr lang="en-US" altLang="zh-CN" sz="1200" dirty="0"/>
              <a:t>    </a:t>
            </a:r>
            <a:r>
              <a:rPr lang="en-US" altLang="zh-CN" sz="1200" dirty="0" err="1"/>
              <a:t>PyObject_VAR_HEAD</a:t>
            </a:r>
            <a:endParaRPr lang="en-US" altLang="zh-CN" sz="1200" dirty="0"/>
          </a:p>
          <a:p>
            <a:r>
              <a:rPr lang="en-US" altLang="zh-CN" sz="1200" dirty="0"/>
              <a:t>} </a:t>
            </a:r>
            <a:r>
              <a:rPr lang="en-US" altLang="zh-CN" sz="1200" dirty="0" err="1"/>
              <a:t>PyVarObject</a:t>
            </a:r>
            <a:r>
              <a:rPr lang="en-US" altLang="zh-CN" sz="1200" dirty="0"/>
              <a:t>;</a:t>
            </a:r>
          </a:p>
          <a:p>
            <a:endParaRPr lang="zh-CN" altLang="en-US" dirty="0"/>
          </a:p>
        </p:txBody>
      </p:sp>
      <p:pic>
        <p:nvPicPr>
          <p:cNvPr id="9" name="图片 8">
            <a:extLst>
              <a:ext uri="{FF2B5EF4-FFF2-40B4-BE49-F238E27FC236}">
                <a16:creationId xmlns:a16="http://schemas.microsoft.com/office/drawing/2014/main" id="{7B0C6FE9-BC4F-4FB6-A872-F584FAFCB59E}"/>
              </a:ext>
            </a:extLst>
          </p:cNvPr>
          <p:cNvPicPr>
            <a:picLocks noChangeAspect="1"/>
          </p:cNvPicPr>
          <p:nvPr/>
        </p:nvPicPr>
        <p:blipFill>
          <a:blip r:embed="rId2"/>
          <a:stretch>
            <a:fillRect/>
          </a:stretch>
        </p:blipFill>
        <p:spPr>
          <a:xfrm>
            <a:off x="1182880" y="3786167"/>
            <a:ext cx="5819775" cy="2047875"/>
          </a:xfrm>
          <a:prstGeom prst="rect">
            <a:avLst/>
          </a:prstGeom>
        </p:spPr>
      </p:pic>
    </p:spTree>
    <p:extLst>
      <p:ext uri="{BB962C8B-B14F-4D97-AF65-F5344CB8AC3E}">
        <p14:creationId xmlns:p14="http://schemas.microsoft.com/office/powerpoint/2010/main" val="60904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579664E-C138-403B-8D74-CF46758E596B}"/>
              </a:ext>
            </a:extLst>
          </p:cNvPr>
          <p:cNvSpPr>
            <a:spLocks noGrp="1"/>
          </p:cNvSpPr>
          <p:nvPr>
            <p:ph idx="1"/>
          </p:nvPr>
        </p:nvSpPr>
        <p:spPr>
          <a:xfrm>
            <a:off x="1117309" y="548680"/>
            <a:ext cx="10157354" cy="5623520"/>
          </a:xfrm>
        </p:spPr>
        <p:txBody>
          <a:bodyPr>
            <a:normAutofit/>
          </a:bodyPr>
          <a:lstStyle/>
          <a:p>
            <a:pPr marL="0" indent="0">
              <a:buNone/>
            </a:pPr>
            <a:r>
              <a:rPr lang="zh-CN" altLang="en-US" sz="1600" b="1" dirty="0"/>
              <a:t>共享引用</a:t>
            </a:r>
            <a:endParaRPr lang="en-US" altLang="zh-CN" sz="1600" b="1" dirty="0"/>
          </a:p>
          <a:p>
            <a:pPr marL="0" indent="0">
              <a:buNone/>
            </a:pPr>
            <a:r>
              <a:rPr lang="zh-CN" altLang="en-US" sz="1400" dirty="0"/>
              <a:t>在</a:t>
            </a:r>
            <a:r>
              <a:rPr lang="en-US" altLang="zh-CN" sz="1400" dirty="0"/>
              <a:t>Python</a:t>
            </a:r>
            <a:r>
              <a:rPr lang="zh-CN" altLang="en-US" sz="1400" dirty="0"/>
              <a:t>中先创建一个对象，然后再将变量指向所创建的对象。</a:t>
            </a:r>
          </a:p>
          <a:p>
            <a:pPr marL="0" indent="0">
              <a:buNone/>
            </a:pPr>
            <a:r>
              <a:rPr lang="zh-CN" altLang="en-US" sz="1400" dirty="0"/>
              <a:t>对于每个对象，都有一个</a:t>
            </a:r>
            <a:r>
              <a:rPr lang="zh-CN" altLang="en-US" sz="1400" b="1" dirty="0">
                <a:solidFill>
                  <a:schemeClr val="accent4">
                    <a:lumMod val="75000"/>
                  </a:schemeClr>
                </a:solidFill>
              </a:rPr>
              <a:t>头部信息</a:t>
            </a:r>
            <a:r>
              <a:rPr lang="zh-CN" altLang="en-US" sz="1400" dirty="0"/>
              <a:t>，在信息中就标记了这个对象的类型信息。每当一个变量名被赋予了一个新的对象，之前那个对象占用的空间就回被回收（如果此时这个对象没有被别的变量名或者对象所引用的话）。另外，在</a:t>
            </a:r>
            <a:r>
              <a:rPr lang="en-US" altLang="zh-CN" sz="1400" dirty="0"/>
              <a:t>python</a:t>
            </a:r>
            <a:r>
              <a:rPr lang="zh-CN" altLang="en-US" sz="1400" dirty="0"/>
              <a:t>中，每个对象都保有一个</a:t>
            </a:r>
            <a:r>
              <a:rPr lang="zh-CN" altLang="en-US" sz="1400" b="1" dirty="0">
                <a:solidFill>
                  <a:srgbClr val="993300"/>
                </a:solidFill>
              </a:rPr>
              <a:t>计数器</a:t>
            </a:r>
            <a:r>
              <a:rPr lang="zh-CN" altLang="en-US" sz="1400" dirty="0"/>
              <a:t>，</a:t>
            </a:r>
            <a:r>
              <a:rPr lang="zh-CN" altLang="en-US" sz="1400" b="1" dirty="0">
                <a:solidFill>
                  <a:srgbClr val="993300"/>
                </a:solidFill>
              </a:rPr>
              <a:t>计数器</a:t>
            </a:r>
            <a:r>
              <a:rPr lang="zh-CN" altLang="en-US" sz="1400" dirty="0"/>
              <a:t>中记录了这个对象被引用的次数，当这个计数器被置为</a:t>
            </a:r>
            <a:r>
              <a:rPr lang="en-US" altLang="zh-CN" sz="1400" b="1" dirty="0">
                <a:solidFill>
                  <a:srgbClr val="C00000"/>
                </a:solidFill>
              </a:rPr>
              <a:t>0</a:t>
            </a:r>
            <a:r>
              <a:rPr lang="zh-CN" altLang="en-US" sz="1400" dirty="0"/>
              <a:t>时，对象所占用的内存空间就会被释放，即当做</a:t>
            </a:r>
            <a:r>
              <a:rPr lang="zh-CN" altLang="en-US" sz="1400" b="1" dirty="0">
                <a:solidFill>
                  <a:srgbClr val="993300"/>
                </a:solidFill>
              </a:rPr>
              <a:t>垃圾回收</a:t>
            </a:r>
            <a:r>
              <a:rPr lang="zh-CN" altLang="en-US" sz="1400" dirty="0"/>
              <a:t>。</a:t>
            </a:r>
          </a:p>
          <a:p>
            <a:pPr marL="0" indent="0">
              <a:buNone/>
            </a:pPr>
            <a:r>
              <a:rPr lang="zh-CN" altLang="en-US" sz="1400" dirty="0"/>
              <a:t>在</a:t>
            </a:r>
            <a:r>
              <a:rPr lang="en-US" altLang="zh-CN" sz="1400" dirty="0"/>
              <a:t>python</a:t>
            </a:r>
            <a:r>
              <a:rPr lang="zh-CN" altLang="en-US" sz="1400" dirty="0"/>
              <a:t>中，变量总是一个指向对象的指针，而不是可以改变的内存区域标签。给一个变量赋予一个新的值，不是替换了原始的对象，而是让这个变量去引用一个新的对象，实际效果就是对变量重新赋值，这仅仅会影响到那个被重新赋值的变量。</a:t>
            </a:r>
            <a:endParaRPr lang="en-US" altLang="zh-CN" sz="1400" dirty="0"/>
          </a:p>
          <a:p>
            <a:pPr marL="0" indent="0" latinLnBrk="1">
              <a:buNone/>
            </a:pPr>
            <a:endParaRPr lang="en-US" altLang="zh-CN" sz="1400" b="1" dirty="0"/>
          </a:p>
          <a:p>
            <a:pPr marL="0" indent="0" latinLnBrk="1">
              <a:buNone/>
            </a:pPr>
            <a:r>
              <a:rPr lang="zh-CN" altLang="en-US" sz="1400" b="1" dirty="0"/>
              <a:t>另外</a:t>
            </a:r>
            <a:r>
              <a:rPr lang="zh-CN" altLang="en-US" sz="1400" dirty="0"/>
              <a:t>，在这里说一下 </a:t>
            </a:r>
            <a:r>
              <a:rPr lang="zh-CN" altLang="en-US" sz="1400" b="1" dirty="0">
                <a:solidFill>
                  <a:srgbClr val="993300"/>
                </a:solidFill>
              </a:rPr>
              <a:t>“ </a:t>
            </a:r>
            <a:r>
              <a:rPr lang="en-US" altLang="zh-CN" sz="1400" b="1" dirty="0">
                <a:solidFill>
                  <a:srgbClr val="993300"/>
                </a:solidFill>
              </a:rPr>
              <a:t>== ”</a:t>
            </a:r>
            <a:r>
              <a:rPr lang="zh-CN" altLang="en-US" sz="1400" dirty="0"/>
              <a:t>和</a:t>
            </a:r>
            <a:r>
              <a:rPr lang="zh-CN" altLang="en-US" sz="1400" b="1" dirty="0">
                <a:solidFill>
                  <a:srgbClr val="993300"/>
                </a:solidFill>
              </a:rPr>
              <a:t>“ </a:t>
            </a:r>
            <a:r>
              <a:rPr lang="en-US" altLang="zh-CN" sz="1400" b="1" dirty="0">
                <a:solidFill>
                  <a:srgbClr val="993300"/>
                </a:solidFill>
              </a:rPr>
              <a:t>is ”</a:t>
            </a:r>
            <a:r>
              <a:rPr lang="zh-CN" altLang="en-US" sz="1400" dirty="0"/>
              <a:t>这个操作符</a:t>
            </a:r>
          </a:p>
          <a:p>
            <a:pPr marL="0" indent="0" latinLnBrk="1">
              <a:buNone/>
            </a:pPr>
            <a:r>
              <a:rPr lang="en-US" altLang="zh-CN" sz="1400" b="1" dirty="0">
                <a:solidFill>
                  <a:srgbClr val="993300"/>
                </a:solidFill>
              </a:rPr>
              <a:t>==</a:t>
            </a:r>
            <a:r>
              <a:rPr lang="zh-CN" altLang="en-US" sz="1400" dirty="0"/>
              <a:t>，和</a:t>
            </a:r>
            <a:r>
              <a:rPr lang="en-US" altLang="zh-CN" sz="1400" dirty="0"/>
              <a:t>C</a:t>
            </a:r>
            <a:r>
              <a:rPr lang="zh-CN" altLang="en-US" sz="1400" dirty="0"/>
              <a:t>语言中的作用是一样的，测试两个被引用的对象的值是否一致；</a:t>
            </a:r>
          </a:p>
          <a:p>
            <a:pPr marL="0" indent="0">
              <a:buNone/>
            </a:pPr>
            <a:r>
              <a:rPr lang="en-US" altLang="zh-CN" sz="1400" b="1" dirty="0">
                <a:solidFill>
                  <a:srgbClr val="993300"/>
                </a:solidFill>
              </a:rPr>
              <a:t>is</a:t>
            </a:r>
            <a:r>
              <a:rPr lang="zh-CN" altLang="en-US" sz="1400" dirty="0"/>
              <a:t>，检查两个对象的同一性，判断两个对象名是否指向同一地址空间，如果是则返回</a:t>
            </a:r>
            <a:r>
              <a:rPr lang="en-US" altLang="zh-CN" sz="1400" dirty="0"/>
              <a:t>True;</a:t>
            </a:r>
          </a:p>
        </p:txBody>
      </p:sp>
    </p:spTree>
    <p:extLst>
      <p:ext uri="{BB962C8B-B14F-4D97-AF65-F5344CB8AC3E}">
        <p14:creationId xmlns:p14="http://schemas.microsoft.com/office/powerpoint/2010/main" val="227183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7395512C-F8FC-49AC-A3AB-CCA5194FA3C2}"/>
              </a:ext>
            </a:extLst>
          </p:cNvPr>
          <p:cNvSpPr>
            <a:spLocks noGrp="1"/>
          </p:cNvSpPr>
          <p:nvPr>
            <p:ph idx="1"/>
          </p:nvPr>
        </p:nvSpPr>
        <p:spPr>
          <a:xfrm>
            <a:off x="1117309" y="548680"/>
            <a:ext cx="10157354" cy="5623520"/>
          </a:xfrm>
        </p:spPr>
        <p:txBody>
          <a:bodyPr/>
          <a:lstStyle/>
          <a:p>
            <a:pPr marL="0" indent="0">
              <a:buNone/>
            </a:pPr>
            <a:r>
              <a:rPr lang="en-US" altLang="zh-CN" sz="1600" b="1" dirty="0"/>
              <a:t>1. Number</a:t>
            </a:r>
            <a:r>
              <a:rPr lang="zh-CN" altLang="en-US" sz="1600" b="1" dirty="0"/>
              <a:t>（数字）</a:t>
            </a:r>
            <a:endParaRPr lang="en-US" altLang="zh-CN" sz="1600" b="1" dirty="0"/>
          </a:p>
          <a:p>
            <a:pPr marL="0" indent="0">
              <a:buNone/>
            </a:pPr>
            <a:r>
              <a:rPr lang="en-US" altLang="zh-CN" sz="1400" dirty="0"/>
              <a:t>Python </a:t>
            </a:r>
            <a:r>
              <a:rPr lang="zh-CN" altLang="en-US" sz="1400" dirty="0"/>
              <a:t>数字数据类型用于存储数值</a:t>
            </a:r>
            <a:r>
              <a:rPr lang="en-US" altLang="zh-CN" sz="1400" dirty="0"/>
              <a:t>,</a:t>
            </a:r>
            <a:r>
              <a:rPr lang="zh-CN" altLang="en-US" sz="1400" b="1" dirty="0"/>
              <a:t>不可变数据</a:t>
            </a:r>
            <a:r>
              <a:rPr lang="zh-CN" altLang="en-US" sz="1400" dirty="0"/>
              <a:t>。 </a:t>
            </a:r>
          </a:p>
          <a:p>
            <a:pPr marL="0" indent="0">
              <a:buNone/>
            </a:pPr>
            <a:r>
              <a:rPr lang="zh-CN" altLang="en-US" sz="1400" dirty="0"/>
              <a:t>数据类型是不允许改变的</a:t>
            </a:r>
            <a:r>
              <a:rPr lang="en-US" altLang="zh-CN" sz="1400" dirty="0"/>
              <a:t>,</a:t>
            </a:r>
            <a:r>
              <a:rPr lang="zh-CN" altLang="en-US" sz="1400" dirty="0"/>
              <a:t>这就意味着如果改变数字数据类型的值，将重新分配内存空间。 </a:t>
            </a:r>
          </a:p>
          <a:p>
            <a:pPr marL="0" indent="0">
              <a:buNone/>
            </a:pPr>
            <a:r>
              <a:rPr lang="en-US" altLang="zh-CN" sz="1400" dirty="0"/>
              <a:t>a = 6 # </a:t>
            </a:r>
            <a:r>
              <a:rPr lang="zh-CN" altLang="en-US" sz="1400" dirty="0"/>
              <a:t>整数</a:t>
            </a:r>
            <a:endParaRPr lang="en-US" altLang="zh-CN" sz="1400" dirty="0"/>
          </a:p>
          <a:p>
            <a:pPr marL="0" indent="0">
              <a:buNone/>
            </a:pPr>
            <a:r>
              <a:rPr lang="en-US" altLang="zh-CN" sz="1400" dirty="0"/>
              <a:t>f = 12.8 # </a:t>
            </a:r>
            <a:r>
              <a:rPr lang="zh-CN" altLang="en-US" sz="1400" dirty="0"/>
              <a:t>浮点型</a:t>
            </a:r>
            <a:endParaRPr lang="en-US" altLang="zh-CN" sz="1400" dirty="0"/>
          </a:p>
          <a:p>
            <a:pPr marL="0" indent="0">
              <a:buNone/>
            </a:pPr>
            <a:r>
              <a:rPr lang="en-US" altLang="zh-CN" sz="1400" dirty="0"/>
              <a:t>c = 4+ 3j # </a:t>
            </a:r>
            <a:r>
              <a:rPr lang="zh-CN" altLang="en-US" sz="1400" dirty="0"/>
              <a:t>复数</a:t>
            </a:r>
            <a:endParaRPr lang="en-US" altLang="zh-CN" sz="1400" dirty="0"/>
          </a:p>
          <a:p>
            <a:pPr marL="0" indent="0">
              <a:buNone/>
            </a:pPr>
            <a:r>
              <a:rPr lang="zh-CN" altLang="en-US" sz="1400" b="1" dirty="0">
                <a:solidFill>
                  <a:srgbClr val="993300"/>
                </a:solidFill>
              </a:rPr>
              <a:t>注意：</a:t>
            </a:r>
            <a:endParaRPr lang="en-US" altLang="zh-CN" sz="1400" b="1" dirty="0">
              <a:solidFill>
                <a:srgbClr val="993300"/>
              </a:solidFill>
            </a:endParaRPr>
          </a:p>
          <a:p>
            <a:pPr marL="0" indent="0">
              <a:buNone/>
            </a:pPr>
            <a:endParaRPr lang="zh-CN" altLang="en-US" dirty="0"/>
          </a:p>
        </p:txBody>
      </p:sp>
      <p:sp>
        <p:nvSpPr>
          <p:cNvPr id="2" name="文本框 1">
            <a:extLst>
              <a:ext uri="{FF2B5EF4-FFF2-40B4-BE49-F238E27FC236}">
                <a16:creationId xmlns:a16="http://schemas.microsoft.com/office/drawing/2014/main" id="{BF4DAB14-2418-4384-83B2-58C184EAD375}"/>
              </a:ext>
            </a:extLst>
          </p:cNvPr>
          <p:cNvSpPr txBox="1"/>
          <p:nvPr/>
        </p:nvSpPr>
        <p:spPr>
          <a:xfrm>
            <a:off x="1180962" y="3861048"/>
            <a:ext cx="7361721" cy="1538883"/>
          </a:xfrm>
          <a:prstGeom prst="rect">
            <a:avLst/>
          </a:prstGeom>
          <a:solidFill>
            <a:schemeClr val="accent4">
              <a:lumMod val="40000"/>
              <a:lumOff val="60000"/>
            </a:schemeClr>
          </a:solidFill>
        </p:spPr>
        <p:txBody>
          <a:bodyPr wrap="square" rtlCol="0">
            <a:spAutoFit/>
          </a:bodyPr>
          <a:lstStyle/>
          <a:p>
            <a:r>
              <a:rPr lang="en-US" altLang="zh-CN" sz="1400" dirty="0"/>
              <a:t>1</a:t>
            </a:r>
            <a:r>
              <a:rPr lang="zh-CN" altLang="en-US" sz="1400" dirty="0"/>
              <a:t>、</a:t>
            </a:r>
            <a:r>
              <a:rPr lang="en-US" altLang="zh-CN" sz="1400" dirty="0"/>
              <a:t>Python</a:t>
            </a:r>
            <a:r>
              <a:rPr lang="zh-CN" altLang="en-US" sz="1400" dirty="0"/>
              <a:t>可以同时为多个变量赋值，如</a:t>
            </a:r>
            <a:r>
              <a:rPr lang="en-US" altLang="zh-CN" sz="1400" dirty="0"/>
              <a:t>a, b = 1, 2</a:t>
            </a:r>
          </a:p>
          <a:p>
            <a:r>
              <a:rPr lang="en-US" altLang="zh-CN" sz="1400" dirty="0"/>
              <a:t>2</a:t>
            </a:r>
            <a:r>
              <a:rPr lang="zh-CN" altLang="en-US" sz="1400" dirty="0"/>
              <a:t>、一个变量可以通过赋值指向不同类型的对象</a:t>
            </a:r>
          </a:p>
          <a:p>
            <a:r>
              <a:rPr lang="en-US" altLang="zh-CN" sz="1400" dirty="0"/>
              <a:t>3</a:t>
            </a:r>
            <a:r>
              <a:rPr lang="zh-CN" altLang="en-US" sz="1400" dirty="0"/>
              <a:t>、数值的除法包含两个运算符：</a:t>
            </a:r>
            <a:r>
              <a:rPr lang="en-US" altLang="zh-CN" sz="1400" dirty="0"/>
              <a:t>/ </a:t>
            </a:r>
            <a:r>
              <a:rPr lang="zh-CN" altLang="en-US" sz="1400" dirty="0"/>
              <a:t>返回一个浮点数，</a:t>
            </a:r>
            <a:r>
              <a:rPr lang="en-US" altLang="zh-CN" sz="1400" dirty="0"/>
              <a:t>// </a:t>
            </a:r>
            <a:r>
              <a:rPr lang="zh-CN" altLang="en-US" sz="1400" dirty="0"/>
              <a:t>返回一个整数</a:t>
            </a:r>
          </a:p>
          <a:p>
            <a:r>
              <a:rPr lang="en-US" altLang="zh-CN" sz="1400" dirty="0"/>
              <a:t>4</a:t>
            </a:r>
            <a:r>
              <a:rPr lang="zh-CN" altLang="en-US" sz="1400" dirty="0"/>
              <a:t>、在混合计算时，</a:t>
            </a:r>
            <a:r>
              <a:rPr lang="en-US" altLang="zh-CN" sz="1400" dirty="0"/>
              <a:t>Python</a:t>
            </a:r>
            <a:r>
              <a:rPr lang="zh-CN" altLang="en-US" sz="1400" dirty="0"/>
              <a:t>会把整型转换成为浮点数</a:t>
            </a:r>
            <a:endParaRPr lang="en-US" altLang="zh-CN" sz="1400" dirty="0"/>
          </a:p>
          <a:p>
            <a:r>
              <a:rPr lang="en-US" altLang="zh-CN" sz="1400" dirty="0"/>
              <a:t>5</a:t>
            </a:r>
            <a:r>
              <a:rPr lang="zh-CN" altLang="en-US" sz="1400" dirty="0"/>
              <a:t>、在</a:t>
            </a:r>
            <a:r>
              <a:rPr lang="en-US" altLang="zh-CN" sz="1400" dirty="0"/>
              <a:t>python3</a:t>
            </a:r>
            <a:r>
              <a:rPr lang="zh-CN" altLang="en-US" sz="1400" dirty="0"/>
              <a:t>中</a:t>
            </a:r>
            <a:r>
              <a:rPr lang="en-US" altLang="zh-CN" sz="1400" dirty="0"/>
              <a:t>,</a:t>
            </a:r>
            <a:r>
              <a:rPr lang="zh-CN" altLang="en-US" sz="1400" dirty="0"/>
              <a:t>所有整型都是视为长整型处理</a:t>
            </a:r>
            <a:r>
              <a:rPr lang="en-US" altLang="zh-CN" sz="1400" dirty="0"/>
              <a:t>,</a:t>
            </a:r>
            <a:r>
              <a:rPr lang="zh-CN" altLang="en-US" sz="1400" dirty="0"/>
              <a:t>它的值可以任意大小</a:t>
            </a:r>
            <a:r>
              <a:rPr lang="en-US" altLang="zh-CN" sz="1400" dirty="0"/>
              <a:t>,</a:t>
            </a:r>
            <a:r>
              <a:rPr lang="zh-CN" altLang="en-US" sz="1400" dirty="0"/>
              <a:t>不再担心溢出问题</a:t>
            </a:r>
            <a:r>
              <a:rPr lang="en-US" altLang="zh-CN" sz="1400" dirty="0"/>
              <a:t>.</a:t>
            </a:r>
          </a:p>
          <a:p>
            <a:endParaRPr lang="zh-CN" altLang="en-US" dirty="0"/>
          </a:p>
        </p:txBody>
      </p:sp>
    </p:spTree>
    <p:extLst>
      <p:ext uri="{BB962C8B-B14F-4D97-AF65-F5344CB8AC3E}">
        <p14:creationId xmlns:p14="http://schemas.microsoft.com/office/powerpoint/2010/main" val="14565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E2FF9AA-5106-4406-B1D0-F714161A053B}"/>
              </a:ext>
            </a:extLst>
          </p:cNvPr>
          <p:cNvSpPr>
            <a:spLocks noGrp="1"/>
          </p:cNvSpPr>
          <p:nvPr>
            <p:ph idx="1"/>
          </p:nvPr>
        </p:nvSpPr>
        <p:spPr>
          <a:xfrm>
            <a:off x="1117309" y="620688"/>
            <a:ext cx="10157354" cy="5551512"/>
          </a:xfrm>
        </p:spPr>
        <p:txBody>
          <a:bodyPr/>
          <a:lstStyle/>
          <a:p>
            <a:pPr marL="0" indent="0">
              <a:buNone/>
            </a:pPr>
            <a:r>
              <a:rPr lang="en-US" altLang="zh-CN" sz="1600" b="1" dirty="0"/>
              <a:t>2. String</a:t>
            </a:r>
            <a:r>
              <a:rPr lang="zh-CN" altLang="en-US" sz="1600" b="1" dirty="0"/>
              <a:t>（字符串）</a:t>
            </a:r>
            <a:endParaRPr lang="en-US" altLang="zh-CN" sz="1600" b="1" dirty="0"/>
          </a:p>
          <a:p>
            <a:pPr marL="0" indent="0">
              <a:buNone/>
            </a:pPr>
            <a:r>
              <a:rPr lang="en-US" altLang="zh-CN" sz="1400" dirty="0"/>
              <a:t>python3</a:t>
            </a:r>
            <a:r>
              <a:rPr lang="zh-CN" altLang="en-US" sz="1400" dirty="0"/>
              <a:t>中，默认的字符串采用了</a:t>
            </a:r>
            <a:r>
              <a:rPr lang="en-US" altLang="zh-CN" sz="1400" dirty="0" err="1"/>
              <a:t>unicode</a:t>
            </a:r>
            <a:r>
              <a:rPr lang="zh-CN" altLang="en-US" sz="1400" dirty="0"/>
              <a:t>编码方式</a:t>
            </a:r>
            <a:r>
              <a:rPr lang="en-US" altLang="zh-CN" sz="1400" dirty="0"/>
              <a:t>,</a:t>
            </a:r>
            <a:r>
              <a:rPr lang="zh-CN" altLang="en-US" sz="1400" dirty="0"/>
              <a:t>的字符串用单引号 </a:t>
            </a:r>
            <a:r>
              <a:rPr lang="en-US" altLang="zh-CN" sz="1400" b="1" dirty="0"/>
              <a:t>'</a:t>
            </a:r>
            <a:r>
              <a:rPr lang="zh-CN" altLang="en-US" sz="1400" dirty="0"/>
              <a:t> 或双引号 </a:t>
            </a:r>
            <a:r>
              <a:rPr lang="en-US" altLang="zh-CN" sz="1400" b="1" dirty="0"/>
              <a:t>"</a:t>
            </a:r>
            <a:r>
              <a:rPr lang="zh-CN" altLang="en-US" sz="1400" dirty="0"/>
              <a:t> 括起来，同时使用反斜杠 </a:t>
            </a:r>
            <a:r>
              <a:rPr lang="en-US" altLang="zh-CN" sz="1400" b="1" dirty="0"/>
              <a:t>\</a:t>
            </a:r>
            <a:r>
              <a:rPr lang="zh-CN" altLang="en-US" sz="1400" dirty="0"/>
              <a:t> 转义特殊字符。</a:t>
            </a:r>
            <a:endParaRPr lang="en-US" altLang="zh-CN" sz="1400" dirty="0"/>
          </a:p>
          <a:p>
            <a:pPr marL="0" indent="0">
              <a:buNone/>
            </a:pPr>
            <a:r>
              <a:rPr lang="en-US" altLang="zh-CN" sz="1400" b="1" dirty="0"/>
              <a:t>s = ‘</a:t>
            </a:r>
            <a:r>
              <a:rPr lang="en-US" altLang="zh-CN" sz="1400" b="1" dirty="0" err="1"/>
              <a:t>ebcdef</a:t>
            </a:r>
            <a:r>
              <a:rPr lang="en-US" altLang="zh-CN" sz="1400" b="1" dirty="0"/>
              <a:t>’</a:t>
            </a:r>
          </a:p>
          <a:p>
            <a:pPr marL="0" indent="0">
              <a:buNone/>
            </a:pPr>
            <a:r>
              <a:rPr lang="zh-CN" altLang="en-US" sz="1400" dirty="0"/>
              <a:t>索引值以</a:t>
            </a:r>
            <a:r>
              <a:rPr lang="en-US" altLang="zh-CN" sz="1400" dirty="0"/>
              <a:t>0</a:t>
            </a:r>
            <a:r>
              <a:rPr lang="zh-CN" altLang="en-US" sz="1400" dirty="0"/>
              <a:t>为开始值，</a:t>
            </a:r>
            <a:r>
              <a:rPr lang="en-US" altLang="zh-CN" sz="1400" dirty="0"/>
              <a:t>-1</a:t>
            </a:r>
            <a:r>
              <a:rPr lang="zh-CN" altLang="en-US" sz="1400" dirty="0"/>
              <a:t>为从末尾的开始位置。</a:t>
            </a:r>
            <a:endParaRPr lang="en-US" altLang="zh-CN" sz="1400" dirty="0"/>
          </a:p>
          <a:p>
            <a:pPr marL="0" indent="0">
              <a:buNone/>
            </a:pPr>
            <a:endParaRPr lang="en-US" altLang="zh-CN" sz="1400" dirty="0"/>
          </a:p>
          <a:p>
            <a:pPr marL="0" indent="0">
              <a:buNone/>
            </a:pPr>
            <a:endParaRPr lang="en-US" altLang="zh-CN" sz="1400" b="1"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lvl="0" indent="0" defTabSz="914400" eaLnBrk="0" fontAlgn="base" hangingPunct="0">
              <a:lnSpc>
                <a:spcPct val="100000"/>
              </a:lnSpc>
              <a:spcBef>
                <a:spcPct val="0"/>
              </a:spcBef>
              <a:spcAft>
                <a:spcPct val="0"/>
              </a:spcAft>
              <a:buSzTx/>
              <a:buNone/>
            </a:pPr>
            <a:r>
              <a:rPr lang="zh-CN" altLang="zh-CN" sz="1400" dirty="0"/>
              <a:t>pytho中，使用 </a:t>
            </a:r>
            <a:r>
              <a:rPr lang="zh-CN" altLang="zh-CN" sz="1400" b="1" dirty="0">
                <a:solidFill>
                  <a:srgbClr val="993300"/>
                </a:solidFill>
              </a:rPr>
              <a:t>“+</a:t>
            </a:r>
            <a:r>
              <a:rPr lang="zh-CN" altLang="zh-CN" sz="1400" dirty="0"/>
              <a:t>” 符号进行字符串拼接， 这种方法效率极低， 因为在python中PyUnicodeObject对象是一个不可变对象。 这就意味着当进行字符串拼接时，实际上是创建一个新的对象。如果要链接n个PyUnicodeObject对象，就要进行n-1次内存申请和内存搬运的工作。</a:t>
            </a:r>
          </a:p>
          <a:p>
            <a:pPr marL="0" lvl="0" indent="0" defTabSz="914400" eaLnBrk="0" fontAlgn="base" hangingPunct="0">
              <a:lnSpc>
                <a:spcPct val="100000"/>
              </a:lnSpc>
              <a:spcBef>
                <a:spcPct val="0"/>
              </a:spcBef>
              <a:spcAft>
                <a:spcPct val="0"/>
              </a:spcAft>
              <a:buSzTx/>
              <a:buNone/>
            </a:pPr>
            <a:r>
              <a:rPr lang="zh-CN" altLang="zh-CN" sz="1400" b="1" dirty="0">
                <a:solidFill>
                  <a:srgbClr val="0070C0"/>
                </a:solidFill>
              </a:rPr>
              <a:t>因此，当需要多个字符串拼接时，官方推荐的做法是通过join来操作。这种做法只需要分配一次内存，执行效率大大提高。</a:t>
            </a:r>
            <a:endParaRPr lang="en-US" altLang="zh-CN" sz="1400" b="1" dirty="0">
              <a:solidFill>
                <a:srgbClr val="0070C0"/>
              </a:solidFill>
            </a:endParaRPr>
          </a:p>
          <a:p>
            <a:pPr marL="0" lvl="0" indent="0" defTabSz="914400" eaLnBrk="0" fontAlgn="base" hangingPunct="0">
              <a:lnSpc>
                <a:spcPct val="100000"/>
              </a:lnSpc>
              <a:spcBef>
                <a:spcPct val="0"/>
              </a:spcBef>
              <a:spcAft>
                <a:spcPct val="0"/>
              </a:spcAft>
              <a:buSzTx/>
              <a:buNone/>
            </a:pPr>
            <a:endParaRPr lang="en-US" altLang="zh-CN" sz="1400" dirty="0"/>
          </a:p>
          <a:p>
            <a:pPr marL="0" lvl="0" indent="0" defTabSz="914400" eaLnBrk="0" fontAlgn="base" hangingPunct="0">
              <a:lnSpc>
                <a:spcPct val="100000"/>
              </a:lnSpc>
              <a:spcBef>
                <a:spcPct val="0"/>
              </a:spcBef>
              <a:spcAft>
                <a:spcPct val="0"/>
              </a:spcAft>
              <a:buSzTx/>
              <a:buNone/>
            </a:pPr>
            <a:r>
              <a:rPr lang="zh-CN" altLang="en-US" sz="1400" dirty="0"/>
              <a:t>执行</a:t>
            </a:r>
            <a:r>
              <a:rPr lang="en-US" altLang="zh-CN" sz="1400" dirty="0"/>
              <a:t>join</a:t>
            </a:r>
            <a:r>
              <a:rPr lang="zh-CN" altLang="en-US" sz="1400" dirty="0"/>
              <a:t>操作时，首先会统计</a:t>
            </a:r>
            <a:r>
              <a:rPr lang="en-US" altLang="zh-CN" sz="1400" dirty="0"/>
              <a:t>list</a:t>
            </a:r>
            <a:r>
              <a:rPr lang="zh-CN" altLang="en-US" sz="1400" dirty="0"/>
              <a:t>中多少个</a:t>
            </a:r>
            <a:r>
              <a:rPr lang="en-US" altLang="zh-CN" sz="1400" dirty="0" err="1"/>
              <a:t>PyUnicodeObject</a:t>
            </a:r>
            <a:r>
              <a:rPr lang="zh-CN" altLang="en-US" sz="1400" dirty="0"/>
              <a:t>对象，并统计每个对象所维护的字符串有多长， 进行求和执行一次申请空间。再逐一进行字符串拷贝。</a:t>
            </a:r>
            <a:endParaRPr lang="zh-CN" altLang="zh-CN" sz="1400" dirty="0"/>
          </a:p>
          <a:p>
            <a:pPr marL="0" indent="0">
              <a:buNone/>
            </a:pPr>
            <a:endParaRPr lang="en-US" altLang="zh-CN" sz="1400" dirty="0"/>
          </a:p>
          <a:p>
            <a:pPr marL="0" indent="0">
              <a:buNone/>
            </a:pPr>
            <a:endParaRPr lang="en-US" altLang="zh-CN" sz="1400" b="1" dirty="0">
              <a:solidFill>
                <a:srgbClr val="0070C0"/>
              </a:solidFill>
            </a:endParaRPr>
          </a:p>
          <a:p>
            <a:pPr marL="0" indent="0">
              <a:buNone/>
            </a:pPr>
            <a:endParaRPr lang="en-US" altLang="zh-CN" sz="1400" dirty="0"/>
          </a:p>
          <a:p>
            <a:pPr marL="0" indent="0">
              <a:buNone/>
            </a:pPr>
            <a:endParaRPr lang="zh-CN" altLang="en-US" dirty="0"/>
          </a:p>
        </p:txBody>
      </p:sp>
      <p:pic>
        <p:nvPicPr>
          <p:cNvPr id="5" name="Picture 2" descr="http://www.runoob.com/wp-content/uploads/2013/11/o99aU.png">
            <a:extLst>
              <a:ext uri="{FF2B5EF4-FFF2-40B4-BE49-F238E27FC236}">
                <a16:creationId xmlns:a16="http://schemas.microsoft.com/office/drawing/2014/main" id="{E8AC0290-7DA8-4084-B2F7-8359D6E198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4866" y="1772816"/>
            <a:ext cx="3676650" cy="150495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A7DA6CC5-EE43-448C-B291-09C9C07F0B9A}"/>
              </a:ext>
            </a:extLst>
          </p:cNvPr>
          <p:cNvSpPr txBox="1"/>
          <p:nvPr/>
        </p:nvSpPr>
        <p:spPr>
          <a:xfrm>
            <a:off x="1278512" y="2525291"/>
            <a:ext cx="5913207" cy="1538883"/>
          </a:xfrm>
          <a:prstGeom prst="rect">
            <a:avLst/>
          </a:prstGeom>
          <a:solidFill>
            <a:schemeClr val="accent4">
              <a:lumMod val="40000"/>
              <a:lumOff val="60000"/>
            </a:schemeClr>
          </a:solidFill>
        </p:spPr>
        <p:txBody>
          <a:bodyPr wrap="square" rtlCol="0">
            <a:spAutoFit/>
          </a:bodyPr>
          <a:lstStyle/>
          <a:p>
            <a:pPr latinLnBrk="1"/>
            <a:r>
              <a:rPr lang="en-US" altLang="zh-CN" sz="1400" dirty="0"/>
              <a:t>1</a:t>
            </a:r>
            <a:r>
              <a:rPr lang="zh-CN" altLang="en-US" sz="1400" dirty="0"/>
              <a:t>、反斜杠可以用来转义，使用</a:t>
            </a:r>
            <a:r>
              <a:rPr lang="en-US" altLang="zh-CN" sz="1400" dirty="0"/>
              <a:t>r</a:t>
            </a:r>
            <a:r>
              <a:rPr lang="zh-CN" altLang="en-US" sz="1400" dirty="0"/>
              <a:t>可以让反斜杠不发生转义。</a:t>
            </a:r>
          </a:p>
          <a:p>
            <a:pPr latinLnBrk="1"/>
            <a:r>
              <a:rPr lang="en-US" altLang="zh-CN" sz="1400" dirty="0"/>
              <a:t>2</a:t>
            </a:r>
            <a:r>
              <a:rPr lang="zh-CN" altLang="en-US" sz="1400" dirty="0"/>
              <a:t>、字符串可以用</a:t>
            </a:r>
            <a:r>
              <a:rPr lang="en-US" altLang="zh-CN" sz="1400" dirty="0"/>
              <a:t>+</a:t>
            </a:r>
            <a:r>
              <a:rPr lang="zh-CN" altLang="en-US" sz="1400" dirty="0"/>
              <a:t>运算符连接在一起，用*运算符重复。</a:t>
            </a:r>
          </a:p>
          <a:p>
            <a:pPr latinLnBrk="1"/>
            <a:r>
              <a:rPr lang="en-US" altLang="zh-CN" sz="1400" dirty="0"/>
              <a:t>3</a:t>
            </a:r>
            <a:r>
              <a:rPr lang="zh-CN" altLang="en-US" sz="1400" dirty="0"/>
              <a:t>、</a:t>
            </a:r>
            <a:r>
              <a:rPr lang="en-US" altLang="zh-CN" sz="1400" dirty="0"/>
              <a:t>Python</a:t>
            </a:r>
            <a:r>
              <a:rPr lang="zh-CN" altLang="en-US" sz="1400" dirty="0"/>
              <a:t>中的字符串有两种索引方式，从左往右以</a:t>
            </a:r>
            <a:r>
              <a:rPr lang="en-US" altLang="zh-CN" sz="1400" dirty="0"/>
              <a:t>0</a:t>
            </a:r>
            <a:r>
              <a:rPr lang="zh-CN" altLang="en-US" sz="1400" dirty="0"/>
              <a:t>开始，从右往左以</a:t>
            </a:r>
            <a:r>
              <a:rPr lang="en-US" altLang="zh-CN" sz="1400" dirty="0"/>
              <a:t>-1</a:t>
            </a:r>
            <a:r>
              <a:rPr lang="zh-CN" altLang="en-US" sz="1400" dirty="0"/>
              <a:t>开始。</a:t>
            </a:r>
          </a:p>
          <a:p>
            <a:pPr latinLnBrk="1"/>
            <a:r>
              <a:rPr lang="en-US" altLang="zh-CN" sz="1400" dirty="0"/>
              <a:t>4</a:t>
            </a:r>
            <a:r>
              <a:rPr lang="zh-CN" altLang="en-US" sz="1400" dirty="0"/>
              <a:t>、</a:t>
            </a:r>
            <a:r>
              <a:rPr lang="en-US" altLang="zh-CN" sz="1400" dirty="0"/>
              <a:t>Python</a:t>
            </a:r>
            <a:r>
              <a:rPr lang="zh-CN" altLang="en-US" sz="1400" dirty="0"/>
              <a:t>中的字符串不能改变。</a:t>
            </a:r>
          </a:p>
          <a:p>
            <a:endParaRPr lang="zh-CN" altLang="en-US" dirty="0"/>
          </a:p>
        </p:txBody>
      </p:sp>
    </p:spTree>
    <p:extLst>
      <p:ext uri="{BB962C8B-B14F-4D97-AF65-F5344CB8AC3E}">
        <p14:creationId xmlns:p14="http://schemas.microsoft.com/office/powerpoint/2010/main" val="102757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00E67E9-81A1-443F-BE6D-B7F8262CBB9C}"/>
              </a:ext>
            </a:extLst>
          </p:cNvPr>
          <p:cNvSpPr>
            <a:spLocks noGrp="1"/>
          </p:cNvSpPr>
          <p:nvPr>
            <p:ph idx="1"/>
          </p:nvPr>
        </p:nvSpPr>
        <p:spPr>
          <a:xfrm>
            <a:off x="1117309" y="404664"/>
            <a:ext cx="10157354" cy="5904656"/>
          </a:xfrm>
        </p:spPr>
        <p:txBody>
          <a:bodyPr>
            <a:normAutofit/>
          </a:bodyPr>
          <a:lstStyle/>
          <a:p>
            <a:pPr marL="0" indent="0">
              <a:buNone/>
            </a:pPr>
            <a:r>
              <a:rPr lang="en-US" altLang="zh-CN" sz="1600" b="1" dirty="0"/>
              <a:t>3.List (</a:t>
            </a:r>
            <a:r>
              <a:rPr lang="zh-CN" altLang="en-US" sz="1600" b="1" dirty="0"/>
              <a:t>列表</a:t>
            </a:r>
            <a:r>
              <a:rPr lang="en-US" altLang="zh-CN" sz="1600" b="1" dirty="0"/>
              <a:t>)</a:t>
            </a:r>
          </a:p>
          <a:p>
            <a:pPr marL="0" indent="0" latinLnBrk="1">
              <a:buNone/>
            </a:pPr>
            <a:r>
              <a:rPr lang="en-US" altLang="zh-CN" sz="1400" dirty="0"/>
              <a:t>List</a:t>
            </a:r>
            <a:r>
              <a:rPr lang="zh-CN" altLang="en-US" sz="1400" dirty="0"/>
              <a:t>（列表） 是 </a:t>
            </a:r>
            <a:r>
              <a:rPr lang="en-US" altLang="zh-CN" sz="1400" dirty="0"/>
              <a:t>Python </a:t>
            </a:r>
            <a:r>
              <a:rPr lang="zh-CN" altLang="en-US" sz="1400" dirty="0"/>
              <a:t>中使用最频繁的数据类型。列表可以完成大多数集合类的数据结构实现。列表中元素的类型可以不相同，它支持数字，字符串甚至可以包含列表（所谓嵌套）。</a:t>
            </a:r>
          </a:p>
          <a:p>
            <a:pPr marL="0" indent="0" latinLnBrk="1">
              <a:buNone/>
            </a:pPr>
            <a:r>
              <a:rPr lang="zh-CN" altLang="en-US" sz="1400" dirty="0"/>
              <a:t>列表是写在方括号 </a:t>
            </a:r>
            <a:r>
              <a:rPr lang="en-US" altLang="zh-CN" sz="1400" b="1" dirty="0"/>
              <a:t>[]</a:t>
            </a:r>
            <a:r>
              <a:rPr lang="zh-CN" altLang="en-US" sz="1400" dirty="0"/>
              <a:t> 之间、用逗号分隔开的元素列表。和字符串一样，列表同样可以被索引和截取，列表被截取后返回一个包含所需元素的新列表。</a:t>
            </a:r>
            <a:endParaRPr lang="en-US" altLang="zh-CN" sz="1400" dirty="0"/>
          </a:p>
          <a:p>
            <a:pPr marL="0" indent="0" latinLnBrk="1">
              <a:buNone/>
            </a:pPr>
            <a:r>
              <a:rPr lang="zh-CN" altLang="en-US" sz="1400" dirty="0"/>
              <a:t>索引值以 </a:t>
            </a:r>
            <a:r>
              <a:rPr lang="en-US" altLang="zh-CN" sz="1400" dirty="0"/>
              <a:t>0 </a:t>
            </a:r>
            <a:r>
              <a:rPr lang="zh-CN" altLang="en-US" sz="1400" dirty="0"/>
              <a:t>为开始值，</a:t>
            </a:r>
            <a:r>
              <a:rPr lang="en-US" altLang="zh-CN" sz="1400" dirty="0"/>
              <a:t>-1 </a:t>
            </a:r>
            <a:r>
              <a:rPr lang="zh-CN" altLang="en-US" sz="1400" dirty="0"/>
              <a:t>为从末尾的开始位置。</a:t>
            </a:r>
          </a:p>
          <a:p>
            <a:pPr marL="0" indent="0">
              <a:buNone/>
            </a:pPr>
            <a:r>
              <a:rPr lang="zh-CN" altLang="en-US" sz="1600" b="1" dirty="0"/>
              <a:t>变量</a:t>
            </a:r>
            <a:r>
              <a:rPr lang="en-US" altLang="zh-CN" sz="1600" b="1" dirty="0"/>
              <a:t>[</a:t>
            </a:r>
            <a:r>
              <a:rPr lang="zh-CN" altLang="en-US" sz="1600" b="1" dirty="0">
                <a:solidFill>
                  <a:srgbClr val="4C6C4C"/>
                </a:solidFill>
              </a:rPr>
              <a:t>头下标</a:t>
            </a:r>
            <a:r>
              <a:rPr lang="en-US" altLang="zh-CN" sz="1600" b="1" dirty="0"/>
              <a:t>:</a:t>
            </a:r>
            <a:r>
              <a:rPr lang="zh-CN" altLang="en-US" sz="1600" b="1" dirty="0">
                <a:solidFill>
                  <a:srgbClr val="C00000"/>
                </a:solidFill>
              </a:rPr>
              <a:t>尾下标</a:t>
            </a:r>
            <a:r>
              <a:rPr lang="en-US" altLang="zh-CN" sz="1600" b="1" dirty="0"/>
              <a:t>]</a:t>
            </a:r>
            <a:endParaRPr lang="zh-CN" altLang="en-US" sz="1600" b="1" dirty="0"/>
          </a:p>
        </p:txBody>
      </p:sp>
      <p:pic>
        <p:nvPicPr>
          <p:cNvPr id="5" name="图片 4" descr="图片包含 文字, 地图&#10;&#10;已生成极高可信度的说明">
            <a:extLst>
              <a:ext uri="{FF2B5EF4-FFF2-40B4-BE49-F238E27FC236}">
                <a16:creationId xmlns:a16="http://schemas.microsoft.com/office/drawing/2014/main" id="{CD209F6F-DD99-42B3-87F0-02CBF4F5D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68" y="3140968"/>
            <a:ext cx="5856186" cy="3086716"/>
          </a:xfrm>
          <a:prstGeom prst="rect">
            <a:avLst/>
          </a:prstGeom>
        </p:spPr>
      </p:pic>
    </p:spTree>
    <p:extLst>
      <p:ext uri="{BB962C8B-B14F-4D97-AF65-F5344CB8AC3E}">
        <p14:creationId xmlns:p14="http://schemas.microsoft.com/office/powerpoint/2010/main" val="405157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296B5F8-6278-4B8D-B75B-14A287C30067}"/>
              </a:ext>
            </a:extLst>
          </p:cNvPr>
          <p:cNvSpPr>
            <a:spLocks noGrp="1"/>
          </p:cNvSpPr>
          <p:nvPr>
            <p:ph idx="1"/>
          </p:nvPr>
        </p:nvSpPr>
        <p:spPr>
          <a:xfrm>
            <a:off x="1117309" y="476672"/>
            <a:ext cx="10157354" cy="5695528"/>
          </a:xfrm>
        </p:spPr>
        <p:txBody>
          <a:bodyPr/>
          <a:lstStyle/>
          <a:p>
            <a:pPr marL="0" indent="0">
              <a:buNone/>
            </a:pPr>
            <a:r>
              <a:rPr lang="zh-CN" altLang="en-US" sz="1400" b="1" dirty="0">
                <a:solidFill>
                  <a:srgbClr val="00B0F0"/>
                </a:solidFill>
              </a:rPr>
              <a:t>实例</a:t>
            </a:r>
            <a:r>
              <a:rPr lang="en-US" altLang="zh-CN" sz="1400" b="1" dirty="0">
                <a:solidFill>
                  <a:srgbClr val="00B0F0"/>
                </a:solidFill>
              </a:rPr>
              <a:t>:</a:t>
            </a:r>
          </a:p>
          <a:p>
            <a:pPr marL="0" indent="0">
              <a:buNone/>
            </a:pPr>
            <a:endParaRPr lang="en-US" altLang="zh-CN" sz="1600" b="1" dirty="0">
              <a:solidFill>
                <a:srgbClr val="CC00CC"/>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400" b="1" dirty="0">
              <a:solidFill>
                <a:srgbClr val="993300"/>
              </a:solidFill>
            </a:endParaRPr>
          </a:p>
          <a:p>
            <a:pPr marL="0" indent="0">
              <a:buNone/>
            </a:pPr>
            <a:r>
              <a:rPr lang="zh-CN" altLang="en-US" sz="1400" b="1" dirty="0">
                <a:solidFill>
                  <a:srgbClr val="993300"/>
                </a:solidFill>
              </a:rPr>
              <a:t>注意：</a:t>
            </a:r>
            <a:endParaRPr lang="en-US" altLang="zh-CN" sz="1400" b="1" dirty="0">
              <a:solidFill>
                <a:srgbClr val="993300"/>
              </a:solidFill>
            </a:endParaRPr>
          </a:p>
          <a:p>
            <a:pPr marL="0" indent="0">
              <a:buNone/>
            </a:pPr>
            <a:endParaRPr lang="en-US" altLang="zh-CN" sz="1400" b="1" dirty="0">
              <a:solidFill>
                <a:srgbClr val="993300"/>
              </a:solidFill>
            </a:endParaRPr>
          </a:p>
          <a:p>
            <a:pPr marL="0" indent="0" latinLnBrk="1">
              <a:buNone/>
            </a:pPr>
            <a:endParaRPr lang="zh-CN" altLang="en-US" sz="1400" dirty="0"/>
          </a:p>
        </p:txBody>
      </p:sp>
      <p:sp>
        <p:nvSpPr>
          <p:cNvPr id="2" name="文本框 1">
            <a:extLst>
              <a:ext uri="{FF2B5EF4-FFF2-40B4-BE49-F238E27FC236}">
                <a16:creationId xmlns:a16="http://schemas.microsoft.com/office/drawing/2014/main" id="{DEA32B23-A3EA-43D4-9193-23CB81B6295E}"/>
              </a:ext>
            </a:extLst>
          </p:cNvPr>
          <p:cNvSpPr txBox="1"/>
          <p:nvPr/>
        </p:nvSpPr>
        <p:spPr>
          <a:xfrm>
            <a:off x="1173494" y="1054051"/>
            <a:ext cx="5976664" cy="1384995"/>
          </a:xfrm>
          <a:prstGeom prst="rect">
            <a:avLst/>
          </a:prstGeom>
          <a:solidFill>
            <a:schemeClr val="accent4">
              <a:lumMod val="40000"/>
              <a:lumOff val="60000"/>
            </a:schemeClr>
          </a:solidFill>
        </p:spPr>
        <p:txBody>
          <a:bodyPr wrap="square" rtlCol="0">
            <a:spAutoFit/>
          </a:bodyPr>
          <a:lstStyle/>
          <a:p>
            <a:r>
              <a:rPr lang="en-US" altLang="zh-CN" sz="1400" dirty="0"/>
              <a:t>&gt;&gt;&gt;a = [1, 2, 3, 4, 5, 6] </a:t>
            </a:r>
          </a:p>
          <a:p>
            <a:r>
              <a:rPr lang="en-US" altLang="zh-CN" sz="1400" dirty="0"/>
              <a:t>&gt;&gt;&gt; a[0] = 9 </a:t>
            </a:r>
          </a:p>
          <a:p>
            <a:r>
              <a:rPr lang="en-US" altLang="zh-CN" sz="1400" dirty="0"/>
              <a:t>&gt;&gt;&gt; a[2:5] = [13, 14, 15]</a:t>
            </a:r>
          </a:p>
          <a:p>
            <a:r>
              <a:rPr lang="en-US" altLang="zh-CN" sz="1400" dirty="0"/>
              <a:t>&gt;&gt;&gt; a [9, 2, 13, 14, 15, 6] </a:t>
            </a:r>
          </a:p>
          <a:p>
            <a:r>
              <a:rPr lang="en-US" altLang="zh-CN" sz="1400" dirty="0"/>
              <a:t>&gt;&gt;&gt; a[2:5] = [] # </a:t>
            </a:r>
            <a:r>
              <a:rPr lang="zh-CN" altLang="en-US" sz="1400" dirty="0"/>
              <a:t>将对应的元素值设置为 </a:t>
            </a:r>
            <a:r>
              <a:rPr lang="en-US" altLang="zh-CN" sz="1400" dirty="0"/>
              <a:t>[] </a:t>
            </a:r>
          </a:p>
          <a:p>
            <a:r>
              <a:rPr lang="en-US" altLang="zh-CN" sz="1400" dirty="0"/>
              <a:t>&gt;&gt;&gt; a [9, 2, 6]</a:t>
            </a:r>
            <a:endParaRPr lang="zh-CN" altLang="en-US" sz="1400" dirty="0"/>
          </a:p>
        </p:txBody>
      </p:sp>
      <p:sp>
        <p:nvSpPr>
          <p:cNvPr id="4" name="文本框 3">
            <a:extLst>
              <a:ext uri="{FF2B5EF4-FFF2-40B4-BE49-F238E27FC236}">
                <a16:creationId xmlns:a16="http://schemas.microsoft.com/office/drawing/2014/main" id="{3E13B8F0-BC40-4FAC-956A-987A63505591}"/>
              </a:ext>
            </a:extLst>
          </p:cNvPr>
          <p:cNvSpPr txBox="1"/>
          <p:nvPr/>
        </p:nvSpPr>
        <p:spPr>
          <a:xfrm>
            <a:off x="5635690" y="2971800"/>
            <a:ext cx="914400" cy="914400"/>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A155C64E-3CFF-4CA9-876D-6843D9D978D1}"/>
              </a:ext>
            </a:extLst>
          </p:cNvPr>
          <p:cNvSpPr txBox="1"/>
          <p:nvPr/>
        </p:nvSpPr>
        <p:spPr>
          <a:xfrm>
            <a:off x="1200370" y="3429000"/>
            <a:ext cx="5785982" cy="1446550"/>
          </a:xfrm>
          <a:prstGeom prst="rect">
            <a:avLst/>
          </a:prstGeom>
          <a:solidFill>
            <a:schemeClr val="accent4">
              <a:lumMod val="40000"/>
              <a:lumOff val="60000"/>
            </a:schemeClr>
          </a:solidFill>
        </p:spPr>
        <p:txBody>
          <a:bodyPr wrap="square" rtlCol="0">
            <a:spAutoFit/>
          </a:bodyPr>
          <a:lstStyle/>
          <a:p>
            <a:pPr latinLnBrk="1"/>
            <a:r>
              <a:rPr lang="en-US" altLang="zh-CN" sz="1600" dirty="0"/>
              <a:t>1</a:t>
            </a:r>
            <a:r>
              <a:rPr lang="zh-CN" altLang="en-US" sz="1600" dirty="0"/>
              <a:t>、</a:t>
            </a:r>
            <a:r>
              <a:rPr lang="en-US" altLang="zh-CN" sz="1600" dirty="0"/>
              <a:t>List</a:t>
            </a:r>
            <a:r>
              <a:rPr lang="zh-CN" altLang="en-US" sz="1600" dirty="0"/>
              <a:t>写在方括号之间，元素用逗号隔开。</a:t>
            </a:r>
          </a:p>
          <a:p>
            <a:pPr latinLnBrk="1"/>
            <a:r>
              <a:rPr lang="en-US" altLang="zh-CN" sz="1600" dirty="0"/>
              <a:t>2</a:t>
            </a:r>
            <a:r>
              <a:rPr lang="zh-CN" altLang="en-US" sz="1600" dirty="0"/>
              <a:t>、和字符串一样，</a:t>
            </a:r>
            <a:r>
              <a:rPr lang="en-US" altLang="zh-CN" sz="1600" dirty="0"/>
              <a:t>list</a:t>
            </a:r>
            <a:r>
              <a:rPr lang="zh-CN" altLang="en-US" sz="1600" dirty="0"/>
              <a:t>可以被索引和切片。</a:t>
            </a:r>
          </a:p>
          <a:p>
            <a:pPr latinLnBrk="1"/>
            <a:r>
              <a:rPr lang="en-US" altLang="zh-CN" sz="1600" dirty="0"/>
              <a:t>3</a:t>
            </a:r>
            <a:r>
              <a:rPr lang="zh-CN" altLang="en-US" sz="1600" dirty="0"/>
              <a:t>、</a:t>
            </a:r>
            <a:r>
              <a:rPr lang="en-US" altLang="zh-CN" sz="1600" dirty="0"/>
              <a:t>List</a:t>
            </a:r>
            <a:r>
              <a:rPr lang="zh-CN" altLang="en-US" sz="1600" dirty="0"/>
              <a:t>可以使用</a:t>
            </a:r>
            <a:r>
              <a:rPr lang="en-US" altLang="zh-CN" sz="1600" dirty="0"/>
              <a:t>+</a:t>
            </a:r>
            <a:r>
              <a:rPr lang="zh-CN" altLang="en-US" sz="1600" dirty="0"/>
              <a:t>操作符进行拼接。</a:t>
            </a:r>
          </a:p>
          <a:p>
            <a:pPr latinLnBrk="1"/>
            <a:r>
              <a:rPr lang="en-US" altLang="zh-CN" sz="1600" dirty="0"/>
              <a:t>4</a:t>
            </a:r>
            <a:r>
              <a:rPr lang="zh-CN" altLang="en-US" sz="1600" dirty="0"/>
              <a:t>、</a:t>
            </a:r>
            <a:r>
              <a:rPr lang="en-US" altLang="zh-CN" sz="1600" dirty="0"/>
              <a:t>List</a:t>
            </a:r>
            <a:r>
              <a:rPr lang="zh-CN" altLang="en-US" sz="1600" dirty="0"/>
              <a:t>中的元素是可以改变的。</a:t>
            </a:r>
          </a:p>
          <a:p>
            <a:endParaRPr lang="zh-CN" altLang="en-US" dirty="0"/>
          </a:p>
        </p:txBody>
      </p:sp>
    </p:spTree>
    <p:extLst>
      <p:ext uri="{BB962C8B-B14F-4D97-AF65-F5344CB8AC3E}">
        <p14:creationId xmlns:p14="http://schemas.microsoft.com/office/powerpoint/2010/main" val="333111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74EC5521-5621-445F-A53F-8E44512C517D}"/>
              </a:ext>
            </a:extLst>
          </p:cNvPr>
          <p:cNvGraphicFramePr/>
          <p:nvPr>
            <p:extLst>
              <p:ext uri="{D42A27DB-BD31-4B8C-83A1-F6EECF244321}">
                <p14:modId xmlns:p14="http://schemas.microsoft.com/office/powerpoint/2010/main" val="2954170975"/>
              </p:ext>
            </p:extLst>
          </p:nvPr>
        </p:nvGraphicFramePr>
        <p:xfrm>
          <a:off x="2031471" y="720372"/>
          <a:ext cx="8125883"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056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E4515A8-3739-4DD1-A66B-321694F40234}"/>
              </a:ext>
            </a:extLst>
          </p:cNvPr>
          <p:cNvSpPr>
            <a:spLocks noGrp="1"/>
          </p:cNvSpPr>
          <p:nvPr>
            <p:ph idx="1"/>
          </p:nvPr>
        </p:nvSpPr>
        <p:spPr>
          <a:xfrm>
            <a:off x="1117309" y="476672"/>
            <a:ext cx="10157354" cy="5695528"/>
          </a:xfrm>
        </p:spPr>
        <p:txBody>
          <a:bodyPr>
            <a:normAutofit/>
          </a:bodyPr>
          <a:lstStyle/>
          <a:p>
            <a:pPr marL="0" indent="0">
              <a:buNone/>
            </a:pPr>
            <a:r>
              <a:rPr lang="zh-CN" altLang="en-US" sz="1600" b="1" dirty="0">
                <a:solidFill>
                  <a:srgbClr val="00B0F0"/>
                </a:solidFill>
              </a:rPr>
              <a:t>方法：</a:t>
            </a:r>
            <a:endParaRPr lang="en-US" altLang="zh-CN" sz="1600" b="1" dirty="0">
              <a:solidFill>
                <a:srgbClr val="00B0F0"/>
              </a:solidFill>
            </a:endParaRPr>
          </a:p>
        </p:txBody>
      </p:sp>
      <p:graphicFrame>
        <p:nvGraphicFramePr>
          <p:cNvPr id="5" name="表格 4">
            <a:extLst>
              <a:ext uri="{FF2B5EF4-FFF2-40B4-BE49-F238E27FC236}">
                <a16:creationId xmlns:a16="http://schemas.microsoft.com/office/drawing/2014/main" id="{E4F8F5E9-BAEE-4E42-B527-ECB592F4A2A3}"/>
              </a:ext>
            </a:extLst>
          </p:cNvPr>
          <p:cNvGraphicFramePr>
            <a:graphicFrameLocks noGrp="1"/>
          </p:cNvGraphicFramePr>
          <p:nvPr>
            <p:extLst>
              <p:ext uri="{D42A27DB-BD31-4B8C-83A1-F6EECF244321}">
                <p14:modId xmlns:p14="http://schemas.microsoft.com/office/powerpoint/2010/main" val="3165681794"/>
              </p:ext>
            </p:extLst>
          </p:nvPr>
        </p:nvGraphicFramePr>
        <p:xfrm>
          <a:off x="1269876" y="1089234"/>
          <a:ext cx="8928992" cy="4512299"/>
        </p:xfrm>
        <a:graphic>
          <a:graphicData uri="http://schemas.openxmlformats.org/drawingml/2006/table">
            <a:tbl>
              <a:tblPr/>
              <a:tblGrid>
                <a:gridCol w="1250140">
                  <a:extLst>
                    <a:ext uri="{9D8B030D-6E8A-4147-A177-3AD203B41FA5}">
                      <a16:colId xmlns:a16="http://schemas.microsoft.com/office/drawing/2014/main" val="3010996961"/>
                    </a:ext>
                  </a:extLst>
                </a:gridCol>
                <a:gridCol w="7678852">
                  <a:extLst>
                    <a:ext uri="{9D8B030D-6E8A-4147-A177-3AD203B41FA5}">
                      <a16:colId xmlns:a16="http://schemas.microsoft.com/office/drawing/2014/main" val="4159793078"/>
                    </a:ext>
                  </a:extLst>
                </a:gridCol>
              </a:tblGrid>
              <a:tr h="319535">
                <a:tc>
                  <a:txBody>
                    <a:bodyPr/>
                    <a:lstStyle/>
                    <a:p>
                      <a:pPr algn="l" fontAlgn="t"/>
                      <a:r>
                        <a:rPr lang="zh-CN" altLang="en-US" sz="1400" b="1">
                          <a:solidFill>
                            <a:srgbClr val="993300"/>
                          </a:solidFill>
                          <a:effectLst/>
                        </a:rPr>
                        <a:t>序号</a:t>
                      </a:r>
                    </a:p>
                  </a:txBody>
                  <a:tcPr marL="11577" marR="11577" marT="11577" marB="1157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tc>
                  <a:txBody>
                    <a:bodyPr/>
                    <a:lstStyle/>
                    <a:p>
                      <a:pPr algn="l" fontAlgn="t"/>
                      <a:r>
                        <a:rPr lang="zh-CN" altLang="en-US" sz="1400" b="1" dirty="0">
                          <a:solidFill>
                            <a:srgbClr val="993300"/>
                          </a:solidFill>
                          <a:effectLst/>
                        </a:rPr>
                        <a:t>方法</a:t>
                      </a:r>
                    </a:p>
                  </a:txBody>
                  <a:tcPr marL="11577" marR="11577" marT="11577" marB="1157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565906067"/>
                  </a:ext>
                </a:extLst>
              </a:tr>
              <a:tr h="350408">
                <a:tc>
                  <a:txBody>
                    <a:bodyPr/>
                    <a:lstStyle/>
                    <a:p>
                      <a:pPr fontAlgn="t"/>
                      <a:r>
                        <a:rPr lang="en-US" altLang="zh-CN" sz="1400">
                          <a:effectLst/>
                        </a:rPr>
                        <a:t>1</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2"/>
                        </a:rPr>
                        <a:t>list.append</a:t>
                      </a:r>
                      <a:r>
                        <a:rPr lang="en-US" sz="1400" u="sng" dirty="0">
                          <a:solidFill>
                            <a:srgbClr val="64854C"/>
                          </a:solidFill>
                          <a:effectLst/>
                          <a:hlinkClick r:id="rId2"/>
                        </a:rPr>
                        <a:t>(obj)</a:t>
                      </a:r>
                      <a:r>
                        <a:rPr lang="en-US" sz="1400" u="sng" dirty="0">
                          <a:solidFill>
                            <a:srgbClr val="64854C"/>
                          </a:solidFill>
                          <a:effectLst/>
                        </a:rPr>
                        <a:t> </a:t>
                      </a:r>
                      <a:r>
                        <a:rPr lang="zh-CN" altLang="en-US" sz="1400" dirty="0">
                          <a:effectLst/>
                        </a:rPr>
                        <a:t>在列表末尾添加新的对象</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2756378267"/>
                  </a:ext>
                </a:extLst>
              </a:tr>
              <a:tr h="350408">
                <a:tc>
                  <a:txBody>
                    <a:bodyPr/>
                    <a:lstStyle/>
                    <a:p>
                      <a:pPr fontAlgn="t"/>
                      <a:r>
                        <a:rPr lang="en-US" altLang="zh-CN" sz="1400">
                          <a:effectLst/>
                        </a:rPr>
                        <a:t>2</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3"/>
                        </a:rPr>
                        <a:t>list.count</a:t>
                      </a:r>
                      <a:r>
                        <a:rPr lang="en-US" sz="1400" u="sng" dirty="0">
                          <a:solidFill>
                            <a:srgbClr val="64854C"/>
                          </a:solidFill>
                          <a:effectLst/>
                          <a:hlinkClick r:id="rId3"/>
                        </a:rPr>
                        <a:t>(obj)</a:t>
                      </a:r>
                      <a:r>
                        <a:rPr lang="en-US" sz="1400" u="sng" dirty="0">
                          <a:solidFill>
                            <a:srgbClr val="64854C"/>
                          </a:solidFill>
                          <a:effectLst/>
                        </a:rPr>
                        <a:t> </a:t>
                      </a:r>
                      <a:r>
                        <a:rPr lang="zh-CN" altLang="en-US" sz="1400" dirty="0">
                          <a:effectLst/>
                        </a:rPr>
                        <a:t>统计某个元素在列表中出现的次数</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920413941"/>
                  </a:ext>
                </a:extLst>
              </a:tr>
              <a:tr h="311303">
                <a:tc>
                  <a:txBody>
                    <a:bodyPr/>
                    <a:lstStyle/>
                    <a:p>
                      <a:pPr fontAlgn="t"/>
                      <a:r>
                        <a:rPr lang="en-US" altLang="zh-CN" sz="1400">
                          <a:effectLst/>
                        </a:rPr>
                        <a:t>3</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4"/>
                        </a:rPr>
                        <a:t>list.extend</a:t>
                      </a:r>
                      <a:r>
                        <a:rPr lang="en-US" sz="1400" u="sng" dirty="0">
                          <a:solidFill>
                            <a:srgbClr val="64854C"/>
                          </a:solidFill>
                          <a:effectLst/>
                          <a:hlinkClick r:id="rId4"/>
                        </a:rPr>
                        <a:t>(seq)</a:t>
                      </a:r>
                      <a:r>
                        <a:rPr lang="en-US" sz="1400" u="sng" dirty="0">
                          <a:solidFill>
                            <a:srgbClr val="64854C"/>
                          </a:solidFill>
                          <a:effectLst/>
                        </a:rPr>
                        <a:t> </a:t>
                      </a:r>
                    </a:p>
                    <a:p>
                      <a:pPr fontAlgn="t"/>
                      <a:r>
                        <a:rPr lang="zh-CN" altLang="en-US" sz="1400" dirty="0">
                          <a:effectLst/>
                        </a:rPr>
                        <a:t>在列表末尾一次性追加另一个序列中的多个值（用新列表扩展原来的列表）</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421927639"/>
                  </a:ext>
                </a:extLst>
              </a:tr>
              <a:tr h="350408">
                <a:tc>
                  <a:txBody>
                    <a:bodyPr/>
                    <a:lstStyle/>
                    <a:p>
                      <a:pPr fontAlgn="t"/>
                      <a:r>
                        <a:rPr lang="en-US" altLang="zh-CN" sz="1400">
                          <a:effectLst/>
                        </a:rPr>
                        <a:t>4</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altLang="zh-CN" sz="1400" u="sng" dirty="0" err="1">
                          <a:solidFill>
                            <a:srgbClr val="64854C"/>
                          </a:solidFill>
                          <a:effectLst/>
                          <a:hlinkClick r:id="rId5"/>
                        </a:rPr>
                        <a:t>list.index</a:t>
                      </a:r>
                      <a:r>
                        <a:rPr lang="en-US" altLang="zh-CN" sz="1400" u="sng" dirty="0">
                          <a:solidFill>
                            <a:srgbClr val="64854C"/>
                          </a:solidFill>
                          <a:effectLst/>
                          <a:hlinkClick r:id="rId5"/>
                        </a:rPr>
                        <a:t>(obj)</a:t>
                      </a:r>
                      <a:r>
                        <a:rPr lang="zh-CN" altLang="en-US" sz="1400" u="sng" dirty="0">
                          <a:solidFill>
                            <a:srgbClr val="64854C"/>
                          </a:solidFill>
                          <a:effectLst/>
                        </a:rPr>
                        <a:t> </a:t>
                      </a:r>
                      <a:r>
                        <a:rPr lang="zh-CN" altLang="en-US" sz="1400" dirty="0">
                          <a:effectLst/>
                        </a:rPr>
                        <a:t>从列表中找出某个值第一个匹配项的索引位置</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922302826"/>
                  </a:ext>
                </a:extLst>
              </a:tr>
              <a:tr h="350408">
                <a:tc>
                  <a:txBody>
                    <a:bodyPr/>
                    <a:lstStyle/>
                    <a:p>
                      <a:pPr fontAlgn="t"/>
                      <a:r>
                        <a:rPr lang="en-US" altLang="zh-CN" sz="1400">
                          <a:effectLst/>
                        </a:rPr>
                        <a:t>5</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6"/>
                        </a:rPr>
                        <a:t>list.insert</a:t>
                      </a:r>
                      <a:r>
                        <a:rPr lang="en-US" sz="1400" u="sng" dirty="0">
                          <a:solidFill>
                            <a:srgbClr val="64854C"/>
                          </a:solidFill>
                          <a:effectLst/>
                          <a:hlinkClick r:id="rId6"/>
                        </a:rPr>
                        <a:t>(index, obj)</a:t>
                      </a:r>
                      <a:r>
                        <a:rPr lang="en-US" sz="1400" u="sng" dirty="0">
                          <a:solidFill>
                            <a:srgbClr val="64854C"/>
                          </a:solidFill>
                          <a:effectLst/>
                        </a:rPr>
                        <a:t> </a:t>
                      </a:r>
                      <a:r>
                        <a:rPr lang="zh-CN" altLang="en-US" sz="1400" dirty="0">
                          <a:effectLst/>
                        </a:rPr>
                        <a:t>将对象插入列表</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3896728886"/>
                  </a:ext>
                </a:extLst>
              </a:tr>
              <a:tr h="307296">
                <a:tc>
                  <a:txBody>
                    <a:bodyPr/>
                    <a:lstStyle/>
                    <a:p>
                      <a:pPr fontAlgn="t"/>
                      <a:r>
                        <a:rPr lang="en-US" altLang="zh-CN" sz="1400">
                          <a:effectLst/>
                        </a:rPr>
                        <a:t>6</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7"/>
                        </a:rPr>
                        <a:t>list.pop</a:t>
                      </a:r>
                      <a:r>
                        <a:rPr lang="en-US" sz="1400" u="sng" dirty="0">
                          <a:solidFill>
                            <a:srgbClr val="64854C"/>
                          </a:solidFill>
                          <a:effectLst/>
                          <a:hlinkClick r:id="rId7"/>
                        </a:rPr>
                        <a:t>([index=-1]])</a:t>
                      </a:r>
                      <a:r>
                        <a:rPr lang="en-US" sz="1400" u="sng" dirty="0">
                          <a:solidFill>
                            <a:srgbClr val="64854C"/>
                          </a:solidFill>
                          <a:effectLst/>
                        </a:rPr>
                        <a:t> </a:t>
                      </a:r>
                    </a:p>
                    <a:p>
                      <a:pPr fontAlgn="t"/>
                      <a:r>
                        <a:rPr lang="zh-CN" altLang="en-US" sz="1400" dirty="0">
                          <a:effectLst/>
                        </a:rPr>
                        <a:t>移除列表中的一个元素（默认最后一个元素），并且返回该元素的值</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35022701"/>
                  </a:ext>
                </a:extLst>
              </a:tr>
              <a:tr h="350408">
                <a:tc>
                  <a:txBody>
                    <a:bodyPr/>
                    <a:lstStyle/>
                    <a:p>
                      <a:pPr fontAlgn="t"/>
                      <a:r>
                        <a:rPr lang="en-US" altLang="zh-CN" sz="1400">
                          <a:effectLst/>
                        </a:rPr>
                        <a:t>7</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8"/>
                        </a:rPr>
                        <a:t>list.remove</a:t>
                      </a:r>
                      <a:r>
                        <a:rPr lang="en-US" sz="1400" u="sng" dirty="0">
                          <a:solidFill>
                            <a:srgbClr val="64854C"/>
                          </a:solidFill>
                          <a:effectLst/>
                          <a:hlinkClick r:id="rId8"/>
                        </a:rPr>
                        <a:t>(obj)</a:t>
                      </a:r>
                      <a:r>
                        <a:rPr lang="en-US" sz="1400" u="sng" dirty="0">
                          <a:solidFill>
                            <a:srgbClr val="64854C"/>
                          </a:solidFill>
                          <a:effectLst/>
                        </a:rPr>
                        <a:t> </a:t>
                      </a:r>
                    </a:p>
                    <a:p>
                      <a:pPr fontAlgn="t"/>
                      <a:r>
                        <a:rPr lang="zh-CN" altLang="en-US" sz="1400" dirty="0">
                          <a:effectLst/>
                        </a:rPr>
                        <a:t>移除列表中某个值的第一个匹配项</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245517731"/>
                  </a:ext>
                </a:extLst>
              </a:tr>
              <a:tr h="297664">
                <a:tc>
                  <a:txBody>
                    <a:bodyPr/>
                    <a:lstStyle/>
                    <a:p>
                      <a:pPr fontAlgn="t"/>
                      <a:r>
                        <a:rPr lang="en-US" altLang="zh-CN" sz="1400">
                          <a:effectLst/>
                        </a:rPr>
                        <a:t>8</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9"/>
                        </a:rPr>
                        <a:t>list.reverse</a:t>
                      </a:r>
                      <a:r>
                        <a:rPr lang="en-US" sz="1400" u="sng" dirty="0">
                          <a:solidFill>
                            <a:srgbClr val="64854C"/>
                          </a:solidFill>
                          <a:effectLst/>
                          <a:hlinkClick r:id="rId9"/>
                        </a:rPr>
                        <a:t>()</a:t>
                      </a:r>
                      <a:r>
                        <a:rPr lang="en-US" sz="1400" u="sng" dirty="0">
                          <a:solidFill>
                            <a:srgbClr val="64854C"/>
                          </a:solidFill>
                          <a:effectLst/>
                        </a:rPr>
                        <a:t> </a:t>
                      </a:r>
                      <a:r>
                        <a:rPr lang="zh-CN" altLang="en-US" sz="1400" dirty="0">
                          <a:effectLst/>
                        </a:rPr>
                        <a:t>反向列表中元素</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357266425"/>
                  </a:ext>
                </a:extLst>
              </a:tr>
              <a:tr h="350408">
                <a:tc>
                  <a:txBody>
                    <a:bodyPr/>
                    <a:lstStyle/>
                    <a:p>
                      <a:pPr fontAlgn="t"/>
                      <a:r>
                        <a:rPr lang="en-US" altLang="zh-CN" sz="1400">
                          <a:effectLst/>
                        </a:rPr>
                        <a:t>9</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10"/>
                        </a:rPr>
                        <a:t>list.sort</a:t>
                      </a:r>
                      <a:r>
                        <a:rPr lang="en-US" sz="1400" u="sng" dirty="0">
                          <a:solidFill>
                            <a:srgbClr val="64854C"/>
                          </a:solidFill>
                          <a:effectLst/>
                          <a:hlinkClick r:id="rId10"/>
                        </a:rPr>
                        <a:t>(</a:t>
                      </a:r>
                      <a:r>
                        <a:rPr lang="en-US" sz="1400" u="sng" dirty="0" err="1">
                          <a:solidFill>
                            <a:srgbClr val="64854C"/>
                          </a:solidFill>
                          <a:effectLst/>
                          <a:hlinkClick r:id="rId10"/>
                        </a:rPr>
                        <a:t>cmp</a:t>
                      </a:r>
                      <a:r>
                        <a:rPr lang="en-US" sz="1400" u="sng" dirty="0">
                          <a:solidFill>
                            <a:srgbClr val="64854C"/>
                          </a:solidFill>
                          <a:effectLst/>
                          <a:hlinkClick r:id="rId10"/>
                        </a:rPr>
                        <a:t>=None, key=None, reverse=False)</a:t>
                      </a:r>
                      <a:r>
                        <a:rPr lang="en-US" sz="1400" u="sng" dirty="0">
                          <a:solidFill>
                            <a:srgbClr val="64854C"/>
                          </a:solidFill>
                          <a:effectLst/>
                        </a:rPr>
                        <a:t> </a:t>
                      </a:r>
                      <a:r>
                        <a:rPr lang="zh-CN" altLang="en-US" sz="1400" dirty="0">
                          <a:effectLst/>
                        </a:rPr>
                        <a:t>对原列表进行排序</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3766844291"/>
                  </a:ext>
                </a:extLst>
              </a:tr>
              <a:tr h="350408">
                <a:tc>
                  <a:txBody>
                    <a:bodyPr/>
                    <a:lstStyle/>
                    <a:p>
                      <a:pPr fontAlgn="t"/>
                      <a:r>
                        <a:rPr lang="en-US" altLang="zh-CN" sz="1400">
                          <a:effectLst/>
                        </a:rPr>
                        <a:t>10</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11"/>
                        </a:rPr>
                        <a:t>list.clear</a:t>
                      </a:r>
                      <a:r>
                        <a:rPr lang="en-US" sz="1400" u="sng" dirty="0">
                          <a:solidFill>
                            <a:srgbClr val="64854C"/>
                          </a:solidFill>
                          <a:effectLst/>
                          <a:hlinkClick r:id="rId11"/>
                        </a:rPr>
                        <a:t>()</a:t>
                      </a:r>
                      <a:r>
                        <a:rPr lang="en-US" sz="1400" u="sng" dirty="0">
                          <a:solidFill>
                            <a:srgbClr val="64854C"/>
                          </a:solidFill>
                          <a:effectLst/>
                        </a:rPr>
                        <a:t> </a:t>
                      </a:r>
                      <a:r>
                        <a:rPr lang="zh-CN" altLang="en-US" sz="1400" dirty="0">
                          <a:effectLst/>
                        </a:rPr>
                        <a:t>清空列表</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320419194"/>
                  </a:ext>
                </a:extLst>
              </a:tr>
              <a:tr h="350408">
                <a:tc>
                  <a:txBody>
                    <a:bodyPr/>
                    <a:lstStyle/>
                    <a:p>
                      <a:pPr fontAlgn="t"/>
                      <a:r>
                        <a:rPr lang="en-US" altLang="zh-CN" sz="1400">
                          <a:effectLst/>
                        </a:rPr>
                        <a:t>11</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12"/>
                        </a:rPr>
                        <a:t>list.copy</a:t>
                      </a:r>
                      <a:r>
                        <a:rPr lang="en-US" sz="1400" u="sng" dirty="0">
                          <a:solidFill>
                            <a:srgbClr val="64854C"/>
                          </a:solidFill>
                          <a:effectLst/>
                          <a:hlinkClick r:id="rId12"/>
                        </a:rPr>
                        <a:t>()</a:t>
                      </a:r>
                      <a:r>
                        <a:rPr lang="en-US" sz="1400" u="sng" dirty="0">
                          <a:solidFill>
                            <a:srgbClr val="64854C"/>
                          </a:solidFill>
                          <a:effectLst/>
                        </a:rPr>
                        <a:t> </a:t>
                      </a:r>
                      <a:r>
                        <a:rPr lang="zh-CN" altLang="en-US" sz="1400" dirty="0">
                          <a:effectLst/>
                        </a:rPr>
                        <a:t>复制列表</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456810286"/>
                  </a:ext>
                </a:extLst>
              </a:tr>
            </a:tbl>
          </a:graphicData>
        </a:graphic>
      </p:graphicFrame>
    </p:spTree>
    <p:extLst>
      <p:ext uri="{BB962C8B-B14F-4D97-AF65-F5344CB8AC3E}">
        <p14:creationId xmlns:p14="http://schemas.microsoft.com/office/powerpoint/2010/main" val="414321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37D2075-315A-48F0-B1AF-368915FC7427}"/>
              </a:ext>
            </a:extLst>
          </p:cNvPr>
          <p:cNvSpPr>
            <a:spLocks noGrp="1"/>
          </p:cNvSpPr>
          <p:nvPr>
            <p:ph idx="1"/>
          </p:nvPr>
        </p:nvSpPr>
        <p:spPr>
          <a:xfrm>
            <a:off x="1117309" y="476672"/>
            <a:ext cx="10157354" cy="5695528"/>
          </a:xfrm>
        </p:spPr>
        <p:txBody>
          <a:bodyPr/>
          <a:lstStyle/>
          <a:p>
            <a:pPr marL="0" indent="0">
              <a:buNone/>
            </a:pPr>
            <a:r>
              <a:rPr lang="en-US" altLang="zh-CN" sz="1600" b="1" dirty="0"/>
              <a:t>4. Tuple (</a:t>
            </a:r>
            <a:r>
              <a:rPr lang="zh-CN" altLang="en-US" sz="1600" b="1" dirty="0"/>
              <a:t>元组</a:t>
            </a:r>
            <a:r>
              <a:rPr lang="en-US" altLang="zh-CN" sz="1600" b="1" dirty="0"/>
              <a:t>) </a:t>
            </a:r>
          </a:p>
          <a:p>
            <a:pPr marL="0" indent="0" latinLnBrk="1">
              <a:buNone/>
            </a:pPr>
            <a:r>
              <a:rPr lang="en-US" altLang="zh-CN" sz="1400" dirty="0"/>
              <a:t>Python </a:t>
            </a:r>
            <a:r>
              <a:rPr lang="zh-CN" altLang="en-US" sz="1400" dirty="0"/>
              <a:t>的元组与列表类似，不同之处在于元组的元素不能修改。元组使用小括号，列表使用方括号。元组创建很简单，只需要在括号中添加元素，并使用逗号隔开即可。</a:t>
            </a:r>
          </a:p>
          <a:p>
            <a:pPr marL="0" indent="0">
              <a:buNone/>
            </a:pPr>
            <a:r>
              <a:rPr lang="zh-CN" altLang="en-US" sz="1400" b="1" dirty="0">
                <a:solidFill>
                  <a:srgbClr val="00B0F0"/>
                </a:solidFill>
              </a:rPr>
              <a:t>实例：</a:t>
            </a:r>
            <a:endParaRPr lang="en-US" altLang="zh-CN" sz="1400" b="1" dirty="0">
              <a:solidFill>
                <a:srgbClr val="00B0F0"/>
              </a:solidFill>
            </a:endParaRPr>
          </a:p>
          <a:p>
            <a:pPr marL="0" indent="0">
              <a:buNone/>
            </a:pPr>
            <a:endParaRPr lang="zh-CN" altLang="en-US" sz="1600" b="1" dirty="0"/>
          </a:p>
        </p:txBody>
      </p:sp>
      <p:sp>
        <p:nvSpPr>
          <p:cNvPr id="4" name="文本框 3">
            <a:extLst>
              <a:ext uri="{FF2B5EF4-FFF2-40B4-BE49-F238E27FC236}">
                <a16:creationId xmlns:a16="http://schemas.microsoft.com/office/drawing/2014/main" id="{7E79F023-90A4-4586-9EE4-2C0FF6A6AE96}"/>
              </a:ext>
            </a:extLst>
          </p:cNvPr>
          <p:cNvSpPr txBox="1"/>
          <p:nvPr/>
        </p:nvSpPr>
        <p:spPr>
          <a:xfrm>
            <a:off x="1197868" y="2204864"/>
            <a:ext cx="7128792" cy="3108543"/>
          </a:xfrm>
          <a:prstGeom prst="rect">
            <a:avLst/>
          </a:prstGeom>
          <a:solidFill>
            <a:schemeClr val="accent4">
              <a:lumMod val="40000"/>
              <a:lumOff val="60000"/>
            </a:schemeClr>
          </a:solidFill>
        </p:spPr>
        <p:txBody>
          <a:bodyPr wrap="square" rtlCol="0">
            <a:spAutoFit/>
          </a:bodyPr>
          <a:lstStyle/>
          <a:p>
            <a:pPr latinLnBrk="1"/>
            <a:r>
              <a:rPr lang="en-US" altLang="zh-CN" sz="1400" dirty="0"/>
              <a:t>&gt;&gt;&gt; tup3 =( "a", "b", "c", "d“)</a:t>
            </a:r>
          </a:p>
          <a:p>
            <a:pPr latinLnBrk="1"/>
            <a:r>
              <a:rPr lang="en-US" altLang="zh-CN" sz="1400" dirty="0"/>
              <a:t>&gt;&gt;&gt; tup3</a:t>
            </a:r>
          </a:p>
          <a:p>
            <a:pPr latinLnBrk="1"/>
            <a:r>
              <a:rPr lang="en-US" altLang="zh-CN" sz="1400" dirty="0"/>
              <a:t>('a', 'b', 'c', 'd')</a:t>
            </a:r>
          </a:p>
          <a:p>
            <a:pPr latinLnBrk="1"/>
            <a:r>
              <a:rPr lang="en-US" altLang="zh-CN" sz="1400" dirty="0"/>
              <a:t>&gt;&gt;&gt; tup3[1]</a:t>
            </a:r>
          </a:p>
          <a:p>
            <a:pPr latinLnBrk="1"/>
            <a:r>
              <a:rPr lang="en-US" altLang="zh-CN" sz="1400" dirty="0"/>
              <a:t>'b'</a:t>
            </a:r>
          </a:p>
          <a:p>
            <a:pPr latinLnBrk="1"/>
            <a:r>
              <a:rPr lang="en-US" altLang="zh-CN" sz="1400" dirty="0"/>
              <a:t>&gt;&gt;&gt; tup3[2:4]</a:t>
            </a:r>
          </a:p>
          <a:p>
            <a:r>
              <a:rPr lang="en-US" altLang="zh-CN" sz="1400" dirty="0"/>
              <a:t>&gt;&gt;&gt; tup3 = ("a", "b", "c", "d“)</a:t>
            </a:r>
          </a:p>
          <a:p>
            <a:r>
              <a:rPr lang="en-US" altLang="zh-CN" sz="1400" dirty="0"/>
              <a:t>&gt;&gt;&gt; del tup3</a:t>
            </a:r>
          </a:p>
          <a:p>
            <a:r>
              <a:rPr lang="en-US" altLang="zh-CN" sz="1400" dirty="0"/>
              <a:t>&gt;&gt;&gt; tup3Traceback (most recent call last):  </a:t>
            </a:r>
          </a:p>
          <a:p>
            <a:r>
              <a:rPr lang="en-US" altLang="zh-CN" sz="1400" dirty="0"/>
              <a:t>    File "&lt;stdin&gt;", line 1, in &lt;module&gt;</a:t>
            </a:r>
          </a:p>
          <a:p>
            <a:endParaRPr lang="en-US" altLang="zh-CN" sz="1400" dirty="0"/>
          </a:p>
          <a:p>
            <a:r>
              <a:rPr lang="en-US" altLang="zh-CN" sz="1400" dirty="0" err="1"/>
              <a:t>NameError</a:t>
            </a:r>
            <a:r>
              <a:rPr lang="en-US" altLang="zh-CN" sz="1400" dirty="0"/>
              <a:t>: name 'tup3' is not defined</a:t>
            </a:r>
          </a:p>
          <a:p>
            <a:r>
              <a:rPr lang="zh-CN" altLang="en-US" sz="1400" b="1" dirty="0"/>
              <a:t>元组</a:t>
            </a:r>
            <a:r>
              <a:rPr lang="zh-CN" altLang="en-US" sz="1400" dirty="0"/>
              <a:t>中的元素值是不允许删除的，但我们可以使用</a:t>
            </a:r>
            <a:r>
              <a:rPr lang="en-US" altLang="zh-CN" sz="1400" b="1" dirty="0">
                <a:solidFill>
                  <a:srgbClr val="00B0F0"/>
                </a:solidFill>
              </a:rPr>
              <a:t>del</a:t>
            </a:r>
            <a:r>
              <a:rPr lang="zh-CN" altLang="en-US" sz="1400" dirty="0"/>
              <a:t>语句来删除整个元组</a:t>
            </a:r>
            <a:br>
              <a:rPr lang="en-US" altLang="zh-CN" dirty="0"/>
            </a:br>
            <a:endParaRPr lang="zh-CN" altLang="en-US" sz="1400" dirty="0"/>
          </a:p>
        </p:txBody>
      </p:sp>
    </p:spTree>
    <p:extLst>
      <p:ext uri="{BB962C8B-B14F-4D97-AF65-F5344CB8AC3E}">
        <p14:creationId xmlns:p14="http://schemas.microsoft.com/office/powerpoint/2010/main" val="52009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9E9AC8C-22F5-4D41-B9E6-0B59547A5F6A}"/>
              </a:ext>
            </a:extLst>
          </p:cNvPr>
          <p:cNvSpPr>
            <a:spLocks noGrp="1"/>
          </p:cNvSpPr>
          <p:nvPr>
            <p:ph idx="1"/>
          </p:nvPr>
        </p:nvSpPr>
        <p:spPr>
          <a:xfrm>
            <a:off x="1117309" y="548680"/>
            <a:ext cx="10157354" cy="5623520"/>
          </a:xfrm>
        </p:spPr>
        <p:txBody>
          <a:bodyPr>
            <a:normAutofit/>
          </a:bodyPr>
          <a:lstStyle/>
          <a:p>
            <a:pPr marL="0" indent="0">
              <a:buNone/>
            </a:pPr>
            <a:r>
              <a:rPr lang="zh-CN" altLang="en-US" sz="1600" b="1" dirty="0">
                <a:solidFill>
                  <a:srgbClr val="00B0F0"/>
                </a:solidFill>
              </a:rPr>
              <a:t>方法：</a:t>
            </a:r>
            <a:endParaRPr lang="en-US" altLang="zh-CN" sz="1600" b="1" dirty="0">
              <a:solidFill>
                <a:srgbClr val="00B0F0"/>
              </a:solidFill>
            </a:endParaRPr>
          </a:p>
          <a:p>
            <a:pPr marL="0" indent="0">
              <a:buNone/>
            </a:pPr>
            <a:endParaRPr lang="zh-CN" altLang="en-US" sz="1600" b="1" dirty="0">
              <a:solidFill>
                <a:srgbClr val="00B0F0"/>
              </a:solidFill>
            </a:endParaRPr>
          </a:p>
        </p:txBody>
      </p:sp>
      <p:graphicFrame>
        <p:nvGraphicFramePr>
          <p:cNvPr id="4" name="表格 3">
            <a:extLst>
              <a:ext uri="{FF2B5EF4-FFF2-40B4-BE49-F238E27FC236}">
                <a16:creationId xmlns:a16="http://schemas.microsoft.com/office/drawing/2014/main" id="{E0FC258C-E235-4112-B716-19535F746AFE}"/>
              </a:ext>
            </a:extLst>
          </p:cNvPr>
          <p:cNvGraphicFramePr>
            <a:graphicFrameLocks noGrp="1"/>
          </p:cNvGraphicFramePr>
          <p:nvPr>
            <p:extLst>
              <p:ext uri="{D42A27DB-BD31-4B8C-83A1-F6EECF244321}">
                <p14:modId xmlns:p14="http://schemas.microsoft.com/office/powerpoint/2010/main" val="366584712"/>
              </p:ext>
            </p:extLst>
          </p:nvPr>
        </p:nvGraphicFramePr>
        <p:xfrm>
          <a:off x="1269876" y="1188509"/>
          <a:ext cx="9649073" cy="4470401"/>
        </p:xfrm>
        <a:graphic>
          <a:graphicData uri="http://schemas.openxmlformats.org/drawingml/2006/table">
            <a:tbl>
              <a:tblPr/>
              <a:tblGrid>
                <a:gridCol w="570389">
                  <a:extLst>
                    <a:ext uri="{9D8B030D-6E8A-4147-A177-3AD203B41FA5}">
                      <a16:colId xmlns:a16="http://schemas.microsoft.com/office/drawing/2014/main" val="3475486408"/>
                    </a:ext>
                  </a:extLst>
                </a:gridCol>
                <a:gridCol w="3220319">
                  <a:extLst>
                    <a:ext uri="{9D8B030D-6E8A-4147-A177-3AD203B41FA5}">
                      <a16:colId xmlns:a16="http://schemas.microsoft.com/office/drawing/2014/main" val="265022877"/>
                    </a:ext>
                  </a:extLst>
                </a:gridCol>
                <a:gridCol w="5858365">
                  <a:extLst>
                    <a:ext uri="{9D8B030D-6E8A-4147-A177-3AD203B41FA5}">
                      <a16:colId xmlns:a16="http://schemas.microsoft.com/office/drawing/2014/main" val="1710815464"/>
                    </a:ext>
                  </a:extLst>
                </a:gridCol>
              </a:tblGrid>
              <a:tr h="547234">
                <a:tc>
                  <a:txBody>
                    <a:bodyPr/>
                    <a:lstStyle/>
                    <a:p>
                      <a:pPr algn="l" fontAlgn="t"/>
                      <a:r>
                        <a:rPr lang="zh-CN" altLang="en-US" sz="1400" b="1">
                          <a:solidFill>
                            <a:srgbClr val="993300"/>
                          </a:solidFill>
                          <a:effectLst/>
                        </a:rPr>
                        <a:t>序号</a:t>
                      </a:r>
                    </a:p>
                  </a:txBody>
                  <a:tcPr marL="19827" marR="19827" marT="19827" marB="1982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tc>
                  <a:txBody>
                    <a:bodyPr/>
                    <a:lstStyle/>
                    <a:p>
                      <a:pPr algn="l" fontAlgn="t"/>
                      <a:r>
                        <a:rPr lang="zh-CN" altLang="en-US" sz="1400" b="1" dirty="0">
                          <a:solidFill>
                            <a:srgbClr val="993300"/>
                          </a:solidFill>
                          <a:effectLst/>
                        </a:rPr>
                        <a:t>方法及描述</a:t>
                      </a:r>
                    </a:p>
                  </a:txBody>
                  <a:tcPr marL="19827" marR="19827" marT="19827" marB="1982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tc>
                  <a:txBody>
                    <a:bodyPr/>
                    <a:lstStyle/>
                    <a:p>
                      <a:pPr algn="l" fontAlgn="t"/>
                      <a:r>
                        <a:rPr lang="zh-CN" altLang="en-US" sz="1400" b="1" dirty="0">
                          <a:solidFill>
                            <a:srgbClr val="993300"/>
                          </a:solidFill>
                          <a:effectLst/>
                        </a:rPr>
                        <a:t>实例</a:t>
                      </a:r>
                    </a:p>
                  </a:txBody>
                  <a:tcPr marL="19827" marR="19827" marT="19827" marB="1982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758337329"/>
                  </a:ext>
                </a:extLst>
              </a:tr>
              <a:tr h="853897">
                <a:tc>
                  <a:txBody>
                    <a:bodyPr/>
                    <a:lstStyle/>
                    <a:p>
                      <a:pPr fontAlgn="t"/>
                      <a:r>
                        <a:rPr lang="en-US" altLang="zh-CN" sz="1400">
                          <a:effectLst/>
                        </a:rPr>
                        <a:t>1</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altLang="zh-CN" sz="1400">
                          <a:effectLst/>
                        </a:rPr>
                        <a:t>len(tuple)</a:t>
                      </a:r>
                      <a:br>
                        <a:rPr lang="en-US" altLang="zh-CN" sz="1400">
                          <a:effectLst/>
                        </a:rPr>
                      </a:br>
                      <a:r>
                        <a:rPr lang="zh-CN" altLang="en-US" sz="1400">
                          <a:effectLst/>
                        </a:rPr>
                        <a:t>计算元组元素个数。</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dirty="0">
                          <a:solidFill>
                            <a:srgbClr val="666600"/>
                          </a:solidFill>
                          <a:effectLst/>
                        </a:rPr>
                        <a:t>&gt;&gt;&gt;</a:t>
                      </a:r>
                      <a:r>
                        <a:rPr lang="en-US" sz="1400" dirty="0">
                          <a:solidFill>
                            <a:srgbClr val="000000"/>
                          </a:solidFill>
                          <a:effectLst/>
                        </a:rPr>
                        <a:t> tuple1 </a:t>
                      </a:r>
                      <a:r>
                        <a:rPr lang="en-US" sz="1400" dirty="0">
                          <a:solidFill>
                            <a:srgbClr val="666600"/>
                          </a:solidFill>
                          <a:effectLst/>
                        </a:rPr>
                        <a:t>=</a:t>
                      </a:r>
                      <a:r>
                        <a:rPr lang="en-US" sz="1400" dirty="0">
                          <a:solidFill>
                            <a:srgbClr val="000000"/>
                          </a:solidFill>
                          <a:effectLst/>
                        </a:rPr>
                        <a:t> </a:t>
                      </a:r>
                      <a:r>
                        <a:rPr lang="en-US" sz="1400" dirty="0">
                          <a:solidFill>
                            <a:srgbClr val="666600"/>
                          </a:solidFill>
                          <a:effectLst/>
                        </a:rPr>
                        <a:t>(</a:t>
                      </a:r>
                      <a:r>
                        <a:rPr lang="en-US" sz="1400" dirty="0">
                          <a:solidFill>
                            <a:srgbClr val="008800"/>
                          </a:solidFill>
                          <a:effectLst/>
                        </a:rPr>
                        <a:t>'Google'</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a:t>
                      </a:r>
                      <a:r>
                        <a:rPr lang="en-US" sz="1400" dirty="0" err="1">
                          <a:solidFill>
                            <a:srgbClr val="008800"/>
                          </a:solidFill>
                          <a:effectLst/>
                        </a:rPr>
                        <a:t>Runoob</a:t>
                      </a:r>
                      <a:r>
                        <a:rPr lang="en-US" sz="1400" dirty="0">
                          <a:solidFill>
                            <a:srgbClr val="008800"/>
                          </a:solidFill>
                          <a:effectLst/>
                        </a:rPr>
                        <a:t>'</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'Taobao’</a:t>
                      </a:r>
                      <a:r>
                        <a:rPr lang="en-US" sz="1400" dirty="0">
                          <a:solidFill>
                            <a:srgbClr val="666600"/>
                          </a:solidFill>
                          <a:effectLst/>
                        </a:rPr>
                        <a:t>)</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a:t>
                      </a:r>
                      <a:r>
                        <a:rPr lang="en-US" sz="1400" dirty="0" err="1">
                          <a:solidFill>
                            <a:srgbClr val="000000"/>
                          </a:solidFill>
                          <a:effectLst/>
                        </a:rPr>
                        <a:t>len</a:t>
                      </a:r>
                      <a:r>
                        <a:rPr lang="en-US" sz="1400" dirty="0">
                          <a:solidFill>
                            <a:srgbClr val="666600"/>
                          </a:solidFill>
                          <a:effectLst/>
                        </a:rPr>
                        <a:t>(</a:t>
                      </a:r>
                      <a:r>
                        <a:rPr lang="en-US" sz="1400" dirty="0">
                          <a:solidFill>
                            <a:srgbClr val="000000"/>
                          </a:solidFill>
                          <a:effectLst/>
                        </a:rPr>
                        <a:t>tuple1</a:t>
                      </a:r>
                      <a:r>
                        <a:rPr lang="en-US" sz="1400" dirty="0">
                          <a:solidFill>
                            <a:srgbClr val="666600"/>
                          </a:solidFill>
                          <a:effectLst/>
                        </a:rPr>
                        <a:t>)</a:t>
                      </a:r>
                      <a:r>
                        <a:rPr lang="en-US" sz="1400" dirty="0">
                          <a:solidFill>
                            <a:srgbClr val="000000"/>
                          </a:solidFill>
                          <a:effectLst/>
                        </a:rPr>
                        <a:t> </a:t>
                      </a:r>
                      <a:r>
                        <a:rPr lang="en-US" sz="1400" dirty="0">
                          <a:solidFill>
                            <a:srgbClr val="006666"/>
                          </a:solidFill>
                          <a:effectLst/>
                        </a:rPr>
                        <a:t>3</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a:t>
                      </a:r>
                      <a:endParaRPr lang="en-US" sz="1400" dirty="0">
                        <a:effectLst/>
                      </a:endParaRP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3356880426"/>
                  </a:ext>
                </a:extLst>
              </a:tr>
              <a:tr h="853897">
                <a:tc>
                  <a:txBody>
                    <a:bodyPr/>
                    <a:lstStyle/>
                    <a:p>
                      <a:pPr fontAlgn="t"/>
                      <a:r>
                        <a:rPr lang="en-US" altLang="zh-CN" sz="1400">
                          <a:effectLst/>
                        </a:rPr>
                        <a:t>2</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rPr>
                        <a:t>max(tuple)</a:t>
                      </a:r>
                      <a:br>
                        <a:rPr lang="en-US" sz="1400">
                          <a:effectLst/>
                        </a:rPr>
                      </a:br>
                      <a:r>
                        <a:rPr lang="zh-CN" altLang="en-US" sz="1400">
                          <a:effectLst/>
                        </a:rPr>
                        <a:t>返回元组中元素最大值。</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dirty="0">
                          <a:solidFill>
                            <a:srgbClr val="666600"/>
                          </a:solidFill>
                          <a:effectLst/>
                        </a:rPr>
                        <a:t>&gt;&gt;&gt;</a:t>
                      </a:r>
                      <a:r>
                        <a:rPr lang="en-US" sz="1400" dirty="0">
                          <a:solidFill>
                            <a:srgbClr val="000000"/>
                          </a:solidFill>
                          <a:effectLst/>
                        </a:rPr>
                        <a:t> tuple2 </a:t>
                      </a:r>
                      <a:r>
                        <a:rPr lang="en-US" sz="1400" dirty="0">
                          <a:solidFill>
                            <a:srgbClr val="666600"/>
                          </a:solidFill>
                          <a:effectLst/>
                        </a:rPr>
                        <a:t>=</a:t>
                      </a:r>
                      <a:r>
                        <a:rPr lang="en-US" sz="1400" dirty="0">
                          <a:solidFill>
                            <a:srgbClr val="000000"/>
                          </a:solidFill>
                          <a:effectLst/>
                        </a:rPr>
                        <a:t> </a:t>
                      </a:r>
                      <a:r>
                        <a:rPr lang="en-US" sz="1400" dirty="0">
                          <a:solidFill>
                            <a:srgbClr val="666600"/>
                          </a:solidFill>
                          <a:effectLst/>
                        </a:rPr>
                        <a:t>(</a:t>
                      </a:r>
                      <a:r>
                        <a:rPr lang="en-US" sz="1400" dirty="0">
                          <a:solidFill>
                            <a:srgbClr val="008800"/>
                          </a:solidFill>
                          <a:effectLst/>
                        </a:rPr>
                        <a:t>'5'</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'4'</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'8’</a:t>
                      </a:r>
                      <a:r>
                        <a:rPr lang="en-US" sz="1400" dirty="0">
                          <a:solidFill>
                            <a:srgbClr val="666600"/>
                          </a:solidFill>
                          <a:effectLst/>
                        </a:rPr>
                        <a:t>)</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max</a:t>
                      </a:r>
                      <a:r>
                        <a:rPr lang="en-US" sz="1400" dirty="0">
                          <a:solidFill>
                            <a:srgbClr val="666600"/>
                          </a:solidFill>
                          <a:effectLst/>
                        </a:rPr>
                        <a:t>(</a:t>
                      </a:r>
                      <a:r>
                        <a:rPr lang="en-US" sz="1400" dirty="0">
                          <a:solidFill>
                            <a:srgbClr val="000000"/>
                          </a:solidFill>
                          <a:effectLst/>
                        </a:rPr>
                        <a:t>tuple2</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'8’</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a:t>
                      </a:r>
                      <a:endParaRPr lang="en-US" sz="1400" dirty="0">
                        <a:effectLst/>
                      </a:endParaRP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801153994"/>
                  </a:ext>
                </a:extLst>
              </a:tr>
              <a:tr h="853897">
                <a:tc>
                  <a:txBody>
                    <a:bodyPr/>
                    <a:lstStyle/>
                    <a:p>
                      <a:pPr fontAlgn="t"/>
                      <a:r>
                        <a:rPr lang="en-US" altLang="zh-CN" sz="1400">
                          <a:effectLst/>
                        </a:rPr>
                        <a:t>3</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rPr>
                        <a:t>min(tuple)</a:t>
                      </a:r>
                      <a:br>
                        <a:rPr lang="en-US" sz="1400">
                          <a:effectLst/>
                        </a:rPr>
                      </a:br>
                      <a:r>
                        <a:rPr lang="zh-CN" altLang="en-US" sz="1400">
                          <a:effectLst/>
                        </a:rPr>
                        <a:t>返回元组中元素最小值。</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solidFill>
                            <a:srgbClr val="666600"/>
                          </a:solidFill>
                          <a:effectLst/>
                        </a:rPr>
                        <a:t>&gt;&gt;&gt;</a:t>
                      </a:r>
                      <a:r>
                        <a:rPr lang="en-US" sz="1400">
                          <a:solidFill>
                            <a:srgbClr val="000000"/>
                          </a:solidFill>
                          <a:effectLst/>
                        </a:rPr>
                        <a:t> tuple2 </a:t>
                      </a:r>
                      <a:r>
                        <a:rPr lang="en-US" sz="1400">
                          <a:solidFill>
                            <a:srgbClr val="666600"/>
                          </a:solidFill>
                          <a:effectLst/>
                        </a:rPr>
                        <a:t>=</a:t>
                      </a:r>
                      <a:r>
                        <a:rPr lang="en-US" sz="1400">
                          <a:solidFill>
                            <a:srgbClr val="000000"/>
                          </a:solidFill>
                          <a:effectLst/>
                        </a:rPr>
                        <a:t> </a:t>
                      </a:r>
                      <a:r>
                        <a:rPr lang="en-US" sz="1400">
                          <a:solidFill>
                            <a:srgbClr val="666600"/>
                          </a:solidFill>
                          <a:effectLst/>
                        </a:rPr>
                        <a:t>(</a:t>
                      </a:r>
                      <a:r>
                        <a:rPr lang="en-US" sz="1400">
                          <a:solidFill>
                            <a:srgbClr val="008800"/>
                          </a:solidFill>
                          <a:effectLst/>
                        </a:rPr>
                        <a:t>'5'</a:t>
                      </a:r>
                      <a:r>
                        <a:rPr lang="en-US" sz="1400">
                          <a:solidFill>
                            <a:srgbClr val="666600"/>
                          </a:solidFill>
                          <a:effectLst/>
                        </a:rPr>
                        <a:t>,</a:t>
                      </a:r>
                      <a:r>
                        <a:rPr lang="en-US" sz="1400">
                          <a:solidFill>
                            <a:srgbClr val="000000"/>
                          </a:solidFill>
                          <a:effectLst/>
                        </a:rPr>
                        <a:t> </a:t>
                      </a:r>
                      <a:r>
                        <a:rPr lang="en-US" sz="1400">
                          <a:solidFill>
                            <a:srgbClr val="008800"/>
                          </a:solidFill>
                          <a:effectLst/>
                        </a:rPr>
                        <a:t>'4'</a:t>
                      </a:r>
                      <a:r>
                        <a:rPr lang="en-US" sz="1400">
                          <a:solidFill>
                            <a:srgbClr val="666600"/>
                          </a:solidFill>
                          <a:effectLst/>
                        </a:rPr>
                        <a:t>,</a:t>
                      </a:r>
                      <a:r>
                        <a:rPr lang="en-US" sz="1400">
                          <a:solidFill>
                            <a:srgbClr val="000000"/>
                          </a:solidFill>
                          <a:effectLst/>
                        </a:rPr>
                        <a:t> </a:t>
                      </a:r>
                      <a:r>
                        <a:rPr lang="en-US" sz="1400">
                          <a:solidFill>
                            <a:srgbClr val="008800"/>
                          </a:solidFill>
                          <a:effectLst/>
                        </a:rPr>
                        <a:t>'8'</a:t>
                      </a:r>
                      <a:r>
                        <a:rPr lang="en-US" sz="1400">
                          <a:solidFill>
                            <a:srgbClr val="666600"/>
                          </a:solidFill>
                          <a:effectLst/>
                        </a:rPr>
                        <a:t>)</a:t>
                      </a:r>
                      <a:r>
                        <a:rPr lang="en-US" sz="1400">
                          <a:solidFill>
                            <a:srgbClr val="000000"/>
                          </a:solidFill>
                          <a:effectLst/>
                        </a:rPr>
                        <a:t> </a:t>
                      </a:r>
                      <a:r>
                        <a:rPr lang="en-US" sz="1400">
                          <a:solidFill>
                            <a:srgbClr val="666600"/>
                          </a:solidFill>
                          <a:effectLst/>
                        </a:rPr>
                        <a:t>&gt;&gt;&gt;</a:t>
                      </a:r>
                      <a:r>
                        <a:rPr lang="en-US" sz="1400">
                          <a:solidFill>
                            <a:srgbClr val="000000"/>
                          </a:solidFill>
                          <a:effectLst/>
                        </a:rPr>
                        <a:t> min</a:t>
                      </a:r>
                      <a:r>
                        <a:rPr lang="en-US" sz="1400">
                          <a:solidFill>
                            <a:srgbClr val="666600"/>
                          </a:solidFill>
                          <a:effectLst/>
                        </a:rPr>
                        <a:t>(</a:t>
                      </a:r>
                      <a:r>
                        <a:rPr lang="en-US" sz="1400">
                          <a:solidFill>
                            <a:srgbClr val="000000"/>
                          </a:solidFill>
                          <a:effectLst/>
                        </a:rPr>
                        <a:t>tuple2</a:t>
                      </a:r>
                      <a:r>
                        <a:rPr lang="en-US" sz="1400">
                          <a:solidFill>
                            <a:srgbClr val="666600"/>
                          </a:solidFill>
                          <a:effectLst/>
                        </a:rPr>
                        <a:t>)</a:t>
                      </a:r>
                      <a:r>
                        <a:rPr lang="en-US" sz="1400">
                          <a:solidFill>
                            <a:srgbClr val="000000"/>
                          </a:solidFill>
                          <a:effectLst/>
                        </a:rPr>
                        <a:t> </a:t>
                      </a:r>
                      <a:r>
                        <a:rPr lang="en-US" sz="1400">
                          <a:solidFill>
                            <a:srgbClr val="008800"/>
                          </a:solidFill>
                          <a:effectLst/>
                        </a:rPr>
                        <a:t>'4'</a:t>
                      </a:r>
                      <a:r>
                        <a:rPr lang="en-US" sz="1400">
                          <a:solidFill>
                            <a:srgbClr val="000000"/>
                          </a:solidFill>
                          <a:effectLst/>
                        </a:rPr>
                        <a:t> </a:t>
                      </a:r>
                      <a:r>
                        <a:rPr lang="en-US" sz="1400">
                          <a:solidFill>
                            <a:srgbClr val="666600"/>
                          </a:solidFill>
                          <a:effectLst/>
                        </a:rPr>
                        <a:t>&gt;&gt;&gt;</a:t>
                      </a:r>
                      <a:r>
                        <a:rPr lang="en-US" sz="1400">
                          <a:solidFill>
                            <a:srgbClr val="000000"/>
                          </a:solidFill>
                          <a:effectLst/>
                        </a:rPr>
                        <a:t> </a:t>
                      </a:r>
                      <a:endParaRPr lang="en-US" sz="1400">
                        <a:effectLst/>
                      </a:endParaRP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80628616"/>
                  </a:ext>
                </a:extLst>
              </a:tr>
              <a:tr h="1361476">
                <a:tc>
                  <a:txBody>
                    <a:bodyPr/>
                    <a:lstStyle/>
                    <a:p>
                      <a:pPr fontAlgn="t"/>
                      <a:r>
                        <a:rPr lang="en-US" altLang="zh-CN" sz="1400">
                          <a:effectLst/>
                        </a:rPr>
                        <a:t>4</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altLang="zh-CN" sz="1400">
                          <a:effectLst/>
                        </a:rPr>
                        <a:t>tuple(seq)</a:t>
                      </a:r>
                      <a:br>
                        <a:rPr lang="en-US" altLang="zh-CN" sz="1400">
                          <a:effectLst/>
                        </a:rPr>
                      </a:br>
                      <a:r>
                        <a:rPr lang="zh-CN" altLang="en-US" sz="1400">
                          <a:effectLst/>
                        </a:rPr>
                        <a:t>将列表转换为元组。</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dirty="0">
                          <a:solidFill>
                            <a:srgbClr val="666600"/>
                          </a:solidFill>
                          <a:effectLst/>
                        </a:rPr>
                        <a:t>&gt;&gt;&gt;</a:t>
                      </a:r>
                      <a:r>
                        <a:rPr lang="en-US" sz="1400" dirty="0">
                          <a:solidFill>
                            <a:srgbClr val="000000"/>
                          </a:solidFill>
                          <a:effectLst/>
                        </a:rPr>
                        <a:t> list1</a:t>
                      </a:r>
                      <a:r>
                        <a:rPr lang="en-US" sz="1400" dirty="0">
                          <a:solidFill>
                            <a:srgbClr val="666600"/>
                          </a:solidFill>
                          <a:effectLst/>
                        </a:rPr>
                        <a:t>=</a:t>
                      </a:r>
                      <a:r>
                        <a:rPr lang="en-US" sz="1400" dirty="0">
                          <a:solidFill>
                            <a:srgbClr val="000000"/>
                          </a:solidFill>
                          <a:effectLst/>
                        </a:rPr>
                        <a:t> </a:t>
                      </a:r>
                      <a:r>
                        <a:rPr lang="en-US" sz="1400" dirty="0">
                          <a:solidFill>
                            <a:srgbClr val="666600"/>
                          </a:solidFill>
                          <a:effectLst/>
                        </a:rPr>
                        <a:t>[</a:t>
                      </a:r>
                      <a:r>
                        <a:rPr lang="en-US" sz="1400" dirty="0">
                          <a:solidFill>
                            <a:srgbClr val="008800"/>
                          </a:solidFill>
                          <a:effectLst/>
                        </a:rPr>
                        <a:t>'Google'</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'Taobao'</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a:t>
                      </a:r>
                      <a:r>
                        <a:rPr lang="en-US" sz="1400" dirty="0" err="1">
                          <a:solidFill>
                            <a:srgbClr val="008800"/>
                          </a:solidFill>
                          <a:effectLst/>
                        </a:rPr>
                        <a:t>Runoob</a:t>
                      </a:r>
                      <a:r>
                        <a:rPr lang="en-US" sz="1400" dirty="0">
                          <a:solidFill>
                            <a:srgbClr val="008800"/>
                          </a:solidFill>
                          <a:effectLst/>
                        </a:rPr>
                        <a:t>'</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'Baidu’</a:t>
                      </a:r>
                      <a:r>
                        <a:rPr lang="en-US" sz="1400" dirty="0">
                          <a:solidFill>
                            <a:srgbClr val="666600"/>
                          </a:solidFill>
                          <a:effectLst/>
                        </a:rPr>
                        <a:t>]</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tuple1</a:t>
                      </a:r>
                      <a:r>
                        <a:rPr lang="en-US" sz="1400" dirty="0">
                          <a:solidFill>
                            <a:srgbClr val="666600"/>
                          </a:solidFill>
                          <a:effectLst/>
                        </a:rPr>
                        <a:t>=</a:t>
                      </a:r>
                      <a:r>
                        <a:rPr lang="en-US" sz="1400" dirty="0">
                          <a:solidFill>
                            <a:srgbClr val="000000"/>
                          </a:solidFill>
                          <a:effectLst/>
                        </a:rPr>
                        <a:t>tuple</a:t>
                      </a:r>
                      <a:r>
                        <a:rPr lang="en-US" sz="1400" dirty="0">
                          <a:solidFill>
                            <a:srgbClr val="666600"/>
                          </a:solidFill>
                          <a:effectLst/>
                        </a:rPr>
                        <a:t>(</a:t>
                      </a:r>
                      <a:r>
                        <a:rPr lang="en-US" sz="1400" dirty="0">
                          <a:solidFill>
                            <a:srgbClr val="000000"/>
                          </a:solidFill>
                          <a:effectLst/>
                        </a:rPr>
                        <a:t>list1</a:t>
                      </a:r>
                      <a:r>
                        <a:rPr lang="en-US" sz="1400" dirty="0">
                          <a:solidFill>
                            <a:srgbClr val="666600"/>
                          </a:solidFill>
                          <a:effectLst/>
                        </a:rPr>
                        <a:t>)</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tuple1 </a:t>
                      </a:r>
                      <a:r>
                        <a:rPr lang="en-US" sz="1400" dirty="0">
                          <a:solidFill>
                            <a:srgbClr val="666600"/>
                          </a:solidFill>
                          <a:effectLst/>
                        </a:rPr>
                        <a:t>(</a:t>
                      </a:r>
                      <a:r>
                        <a:rPr lang="en-US" sz="1400" dirty="0">
                          <a:solidFill>
                            <a:srgbClr val="008800"/>
                          </a:solidFill>
                          <a:effectLst/>
                        </a:rPr>
                        <a:t>'Google'</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'Taobao'</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a:t>
                      </a:r>
                      <a:r>
                        <a:rPr lang="en-US" sz="1400" dirty="0" err="1">
                          <a:solidFill>
                            <a:srgbClr val="008800"/>
                          </a:solidFill>
                          <a:effectLst/>
                        </a:rPr>
                        <a:t>Runoob</a:t>
                      </a:r>
                      <a:r>
                        <a:rPr lang="en-US" sz="1400" dirty="0">
                          <a:solidFill>
                            <a:srgbClr val="008800"/>
                          </a:solidFill>
                          <a:effectLst/>
                        </a:rPr>
                        <a:t>'</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'Baidu'</a:t>
                      </a:r>
                      <a:r>
                        <a:rPr lang="en-US" sz="1400" dirty="0">
                          <a:solidFill>
                            <a:srgbClr val="666600"/>
                          </a:solidFill>
                          <a:effectLst/>
                        </a:rPr>
                        <a:t>)</a:t>
                      </a:r>
                      <a:endParaRPr lang="en-US" sz="1400" dirty="0">
                        <a:effectLst/>
                      </a:endParaRP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628527469"/>
                  </a:ext>
                </a:extLst>
              </a:tr>
            </a:tbl>
          </a:graphicData>
        </a:graphic>
      </p:graphicFrame>
    </p:spTree>
    <p:extLst>
      <p:ext uri="{BB962C8B-B14F-4D97-AF65-F5344CB8AC3E}">
        <p14:creationId xmlns:p14="http://schemas.microsoft.com/office/powerpoint/2010/main" val="386816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AEBF95D-1AE9-454F-8501-B4D47BB2A41E}"/>
              </a:ext>
            </a:extLst>
          </p:cNvPr>
          <p:cNvSpPr>
            <a:spLocks noGrp="1"/>
          </p:cNvSpPr>
          <p:nvPr>
            <p:ph idx="1"/>
          </p:nvPr>
        </p:nvSpPr>
        <p:spPr>
          <a:xfrm>
            <a:off x="1117309" y="476672"/>
            <a:ext cx="10157354" cy="5832648"/>
          </a:xfrm>
        </p:spPr>
        <p:txBody>
          <a:bodyPr/>
          <a:lstStyle/>
          <a:p>
            <a:pPr marL="0" indent="0">
              <a:buNone/>
            </a:pPr>
            <a:r>
              <a:rPr lang="en-US" altLang="zh-CN" sz="1600" b="1" dirty="0"/>
              <a:t>5. </a:t>
            </a:r>
            <a:r>
              <a:rPr lang="en-US" altLang="zh-CN" sz="1600" b="1" dirty="0" err="1"/>
              <a:t>Dict</a:t>
            </a:r>
            <a:r>
              <a:rPr lang="en-US" altLang="zh-CN" sz="1600" b="1" dirty="0"/>
              <a:t> (</a:t>
            </a:r>
            <a:r>
              <a:rPr lang="zh-CN" altLang="en-US" sz="1600" b="1" dirty="0"/>
              <a:t>字典</a:t>
            </a:r>
            <a:r>
              <a:rPr lang="en-US" altLang="zh-CN" sz="1600" b="1" dirty="0"/>
              <a:t>)</a:t>
            </a:r>
          </a:p>
          <a:p>
            <a:pPr marL="0" indent="0" latinLnBrk="1">
              <a:buNone/>
            </a:pPr>
            <a:r>
              <a:rPr lang="zh-CN" altLang="en-US" sz="1400" dirty="0"/>
              <a:t>字典是另一种可变容器模型，且可存储任意类型对象。</a:t>
            </a:r>
          </a:p>
          <a:p>
            <a:pPr marL="0" indent="0" latinLnBrk="1">
              <a:buNone/>
            </a:pPr>
            <a:r>
              <a:rPr lang="zh-CN" altLang="en-US" sz="1400" dirty="0"/>
              <a:t>字典的每个键值 </a:t>
            </a:r>
            <a:r>
              <a:rPr lang="en-US" altLang="zh-CN" sz="1400" b="1" dirty="0"/>
              <a:t>key=&gt;value</a:t>
            </a:r>
            <a:r>
              <a:rPr lang="en-US" altLang="zh-CN" sz="1400" dirty="0"/>
              <a:t> </a:t>
            </a:r>
            <a:r>
              <a:rPr lang="zh-CN" altLang="en-US" sz="1400" dirty="0"/>
              <a:t>对用冒号 </a:t>
            </a:r>
            <a:r>
              <a:rPr lang="en-US" altLang="zh-CN" sz="1400" b="1" dirty="0"/>
              <a:t>:</a:t>
            </a:r>
            <a:r>
              <a:rPr lang="zh-CN" altLang="en-US" sz="1400" dirty="0"/>
              <a:t> 分割，每个键值对之间用逗号 </a:t>
            </a:r>
            <a:r>
              <a:rPr lang="en-US" altLang="zh-CN" sz="1400" b="1" dirty="0"/>
              <a:t>,</a:t>
            </a:r>
            <a:r>
              <a:rPr lang="zh-CN" altLang="en-US" sz="1400" dirty="0"/>
              <a:t> 分割，整个字典包括在花括号 </a:t>
            </a:r>
            <a:r>
              <a:rPr lang="en-US" altLang="zh-CN" sz="1400" b="1" dirty="0"/>
              <a:t>{}</a:t>
            </a:r>
            <a:r>
              <a:rPr lang="zh-CN" altLang="en-US" sz="1400" dirty="0"/>
              <a:t> 中 </a:t>
            </a:r>
            <a:r>
              <a:rPr lang="en-US" altLang="zh-CN" sz="1400" dirty="0"/>
              <a:t>,</a:t>
            </a:r>
            <a:r>
              <a:rPr lang="zh-CN" altLang="en-US" sz="1400" dirty="0"/>
              <a:t>格式如下所示：</a:t>
            </a:r>
          </a:p>
          <a:p>
            <a:pPr latinLnBrk="1"/>
            <a:r>
              <a:rPr lang="en-US" altLang="zh-CN" sz="1400" dirty="0">
                <a:solidFill>
                  <a:srgbClr val="993300"/>
                </a:solidFill>
              </a:rPr>
              <a:t>d = {key1 : value1, key2 : value2 }</a:t>
            </a:r>
          </a:p>
          <a:p>
            <a:pPr marL="0" indent="0">
              <a:buNone/>
            </a:pPr>
            <a:r>
              <a:rPr lang="zh-CN" altLang="en-US" sz="1400" b="1" dirty="0">
                <a:solidFill>
                  <a:srgbClr val="00B0F0"/>
                </a:solidFill>
              </a:rPr>
              <a:t>实例：</a:t>
            </a:r>
            <a:endParaRPr lang="en-US" altLang="zh-CN" sz="1400" b="1" dirty="0">
              <a:solidFill>
                <a:srgbClr val="00B0F0"/>
              </a:solidFill>
            </a:endParaRPr>
          </a:p>
          <a:p>
            <a:pPr marL="0" indent="0">
              <a:buNone/>
            </a:pPr>
            <a:endParaRPr lang="zh-CN" altLang="en-US" sz="1400" b="1" dirty="0">
              <a:solidFill>
                <a:srgbClr val="00B0F0"/>
              </a:solidFill>
            </a:endParaRPr>
          </a:p>
        </p:txBody>
      </p:sp>
      <p:sp>
        <p:nvSpPr>
          <p:cNvPr id="4" name="文本框 3">
            <a:extLst>
              <a:ext uri="{FF2B5EF4-FFF2-40B4-BE49-F238E27FC236}">
                <a16:creationId xmlns:a16="http://schemas.microsoft.com/office/drawing/2014/main" id="{E292E6F0-638C-412E-A37C-E510C55184F5}"/>
              </a:ext>
            </a:extLst>
          </p:cNvPr>
          <p:cNvSpPr txBox="1"/>
          <p:nvPr/>
        </p:nvSpPr>
        <p:spPr>
          <a:xfrm>
            <a:off x="1269876" y="2839288"/>
            <a:ext cx="5040560" cy="3323987"/>
          </a:xfrm>
          <a:prstGeom prst="rect">
            <a:avLst/>
          </a:prstGeom>
          <a:solidFill>
            <a:schemeClr val="accent4">
              <a:lumMod val="40000"/>
              <a:lumOff val="60000"/>
            </a:schemeClr>
          </a:solidFill>
        </p:spPr>
        <p:txBody>
          <a:bodyPr wrap="square" rtlCol="0">
            <a:spAutoFit/>
          </a:bodyPr>
          <a:lstStyle/>
          <a:p>
            <a:r>
              <a:rPr lang="en-US" altLang="zh-CN" sz="1400" dirty="0"/>
              <a:t>#!/</a:t>
            </a:r>
            <a:r>
              <a:rPr lang="en-US" altLang="zh-CN" sz="1400" dirty="0" err="1"/>
              <a:t>usr</a:t>
            </a:r>
            <a:r>
              <a:rPr lang="en-US" altLang="zh-CN" sz="1400" dirty="0"/>
              <a:t>/bin/python3 </a:t>
            </a:r>
          </a:p>
          <a:p>
            <a:r>
              <a:rPr lang="en-US" altLang="zh-CN" sz="1400" dirty="0" err="1"/>
              <a:t>dict</a:t>
            </a:r>
            <a:r>
              <a:rPr lang="en-US" altLang="zh-CN" sz="1400" dirty="0"/>
              <a:t> = {'Name': '</a:t>
            </a:r>
            <a:r>
              <a:rPr lang="en-US" altLang="zh-CN" sz="1400" dirty="0" err="1"/>
              <a:t>Runoob</a:t>
            </a:r>
            <a:r>
              <a:rPr lang="en-US" altLang="zh-CN" sz="1400" dirty="0"/>
              <a:t>', 'Age': 7, 'Class': 'First’} </a:t>
            </a:r>
          </a:p>
          <a:p>
            <a:endParaRPr lang="en-US" altLang="zh-CN" sz="1400" dirty="0"/>
          </a:p>
          <a:p>
            <a:r>
              <a:rPr lang="en-US" altLang="zh-CN" sz="1400" dirty="0"/>
              <a:t>print ("</a:t>
            </a:r>
            <a:r>
              <a:rPr lang="en-US" altLang="zh-CN" sz="1400" dirty="0" err="1"/>
              <a:t>dict</a:t>
            </a:r>
            <a:r>
              <a:rPr lang="en-US" altLang="zh-CN" sz="1400" dirty="0"/>
              <a:t>['Name']: ", </a:t>
            </a:r>
            <a:r>
              <a:rPr lang="en-US" altLang="zh-CN" sz="1400" dirty="0" err="1"/>
              <a:t>dict</a:t>
            </a:r>
            <a:r>
              <a:rPr lang="en-US" altLang="zh-CN" sz="1400" dirty="0"/>
              <a:t>['Name’])</a:t>
            </a:r>
          </a:p>
          <a:p>
            <a:r>
              <a:rPr lang="en-US" altLang="zh-CN" sz="1400" dirty="0"/>
              <a:t>print ("</a:t>
            </a:r>
            <a:r>
              <a:rPr lang="en-US" altLang="zh-CN" sz="1400" dirty="0" err="1"/>
              <a:t>dict</a:t>
            </a:r>
            <a:r>
              <a:rPr lang="en-US" altLang="zh-CN" sz="1400" dirty="0"/>
              <a:t>['Age']: ", </a:t>
            </a:r>
            <a:r>
              <a:rPr lang="en-US" altLang="zh-CN" sz="1400" dirty="0" err="1"/>
              <a:t>dict</a:t>
            </a:r>
            <a:r>
              <a:rPr lang="en-US" altLang="zh-CN" sz="1400" dirty="0"/>
              <a:t>['Age’])</a:t>
            </a:r>
          </a:p>
          <a:p>
            <a:endParaRPr lang="en-US" altLang="zh-CN" sz="1400" dirty="0"/>
          </a:p>
          <a:p>
            <a:r>
              <a:rPr lang="zh-CN" altLang="en-US" sz="1400" b="1" dirty="0"/>
              <a:t>以上实例输出结果：</a:t>
            </a:r>
          </a:p>
          <a:p>
            <a:r>
              <a:rPr lang="en-US" altLang="zh-CN" sz="1400" dirty="0" err="1">
                <a:solidFill>
                  <a:srgbClr val="4C6C4C"/>
                </a:solidFill>
              </a:rPr>
              <a:t>dict</a:t>
            </a:r>
            <a:r>
              <a:rPr lang="en-US" altLang="zh-CN" sz="1400" dirty="0">
                <a:solidFill>
                  <a:srgbClr val="4C6C4C"/>
                </a:solidFill>
              </a:rPr>
              <a:t>['Name']:  </a:t>
            </a:r>
            <a:r>
              <a:rPr lang="en-US" altLang="zh-CN" sz="1400" dirty="0" err="1">
                <a:solidFill>
                  <a:srgbClr val="4C6C4C"/>
                </a:solidFill>
              </a:rPr>
              <a:t>Runoob</a:t>
            </a:r>
            <a:endParaRPr lang="en-US" altLang="zh-CN" sz="1400" dirty="0">
              <a:solidFill>
                <a:srgbClr val="4C6C4C"/>
              </a:solidFill>
            </a:endParaRPr>
          </a:p>
          <a:p>
            <a:r>
              <a:rPr lang="en-US" altLang="zh-CN" sz="1400" dirty="0" err="1">
                <a:solidFill>
                  <a:srgbClr val="4C6C4C"/>
                </a:solidFill>
              </a:rPr>
              <a:t>dict</a:t>
            </a:r>
            <a:r>
              <a:rPr lang="en-US" altLang="zh-CN" sz="1400" dirty="0">
                <a:solidFill>
                  <a:srgbClr val="4C6C4C"/>
                </a:solidFill>
              </a:rPr>
              <a:t>['Age']:  7</a:t>
            </a:r>
          </a:p>
          <a:p>
            <a:endParaRPr lang="en-US" altLang="zh-CN" sz="1400" dirty="0"/>
          </a:p>
          <a:p>
            <a:r>
              <a:rPr lang="en-US" altLang="zh-CN" sz="1400" dirty="0" err="1"/>
              <a:t>dict</a:t>
            </a:r>
            <a:r>
              <a:rPr lang="en-US" altLang="zh-CN" sz="1400" dirty="0"/>
              <a:t>['Age'] = 8; # </a:t>
            </a:r>
            <a:r>
              <a:rPr lang="zh-CN" altLang="en-US" sz="1400" dirty="0"/>
              <a:t>更新 </a:t>
            </a:r>
            <a:r>
              <a:rPr lang="en-US" altLang="zh-CN" sz="1400" dirty="0"/>
              <a:t>Age </a:t>
            </a:r>
          </a:p>
          <a:p>
            <a:r>
              <a:rPr lang="en-US" altLang="zh-CN" sz="1400" dirty="0" err="1"/>
              <a:t>dict</a:t>
            </a:r>
            <a:r>
              <a:rPr lang="en-US" altLang="zh-CN" sz="1400" dirty="0"/>
              <a:t>['School'] = "</a:t>
            </a:r>
            <a:r>
              <a:rPr lang="zh-CN" altLang="en-US" sz="1400" dirty="0"/>
              <a:t>菜鸟教程</a:t>
            </a:r>
            <a:r>
              <a:rPr lang="en-US" altLang="zh-CN" sz="1400" dirty="0"/>
              <a:t>"</a:t>
            </a:r>
            <a:r>
              <a:rPr lang="zh-CN" altLang="en-US" sz="1400" dirty="0"/>
              <a:t> </a:t>
            </a:r>
            <a:r>
              <a:rPr lang="en-US" altLang="zh-CN" sz="1400" dirty="0"/>
              <a:t># </a:t>
            </a:r>
            <a:r>
              <a:rPr lang="zh-CN" altLang="en-US" sz="1400" dirty="0"/>
              <a:t>添加信息</a:t>
            </a:r>
            <a:endParaRPr lang="en-US" altLang="zh-CN" sz="1400" dirty="0"/>
          </a:p>
          <a:p>
            <a:endParaRPr lang="en-US" altLang="zh-CN" sz="1400" dirty="0"/>
          </a:p>
          <a:p>
            <a:r>
              <a:rPr lang="en-US" altLang="zh-CN" sz="1400" dirty="0"/>
              <a:t>del </a:t>
            </a:r>
            <a:r>
              <a:rPr lang="en-US" altLang="zh-CN" sz="1400" dirty="0" err="1"/>
              <a:t>dict</a:t>
            </a:r>
            <a:r>
              <a:rPr lang="en-US" altLang="zh-CN" sz="1400" dirty="0"/>
              <a:t>['Name'] # </a:t>
            </a:r>
            <a:r>
              <a:rPr lang="zh-CN" altLang="en-US" sz="1400" dirty="0"/>
              <a:t>删除键 </a:t>
            </a:r>
            <a:r>
              <a:rPr lang="en-US" altLang="zh-CN" sz="1400" dirty="0"/>
              <a:t>'Name' </a:t>
            </a:r>
            <a:r>
              <a:rPr lang="en-US" altLang="zh-CN" sz="1400" dirty="0" err="1"/>
              <a:t>dict.clear</a:t>
            </a:r>
            <a:r>
              <a:rPr lang="en-US" altLang="zh-CN" sz="1400" dirty="0"/>
              <a:t>() # </a:t>
            </a:r>
            <a:r>
              <a:rPr lang="zh-CN" altLang="en-US" sz="1400" dirty="0"/>
              <a:t>清空字典 </a:t>
            </a:r>
            <a:r>
              <a:rPr lang="en-US" altLang="zh-CN" sz="1400" dirty="0"/>
              <a:t>del </a:t>
            </a:r>
            <a:r>
              <a:rPr lang="en-US" altLang="zh-CN" sz="1400" dirty="0" err="1"/>
              <a:t>dict</a:t>
            </a:r>
            <a:r>
              <a:rPr lang="en-US" altLang="zh-CN" sz="1400" dirty="0"/>
              <a:t> # </a:t>
            </a:r>
            <a:r>
              <a:rPr lang="zh-CN" altLang="en-US" sz="1400" dirty="0"/>
              <a:t>删除字典</a:t>
            </a:r>
          </a:p>
        </p:txBody>
      </p:sp>
    </p:spTree>
    <p:extLst>
      <p:ext uri="{BB962C8B-B14F-4D97-AF65-F5344CB8AC3E}">
        <p14:creationId xmlns:p14="http://schemas.microsoft.com/office/powerpoint/2010/main" val="1722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ABC68C4-7B82-4321-BED7-043044373B02}"/>
              </a:ext>
            </a:extLst>
          </p:cNvPr>
          <p:cNvSpPr>
            <a:spLocks noGrp="1"/>
          </p:cNvSpPr>
          <p:nvPr>
            <p:ph idx="1"/>
          </p:nvPr>
        </p:nvSpPr>
        <p:spPr>
          <a:xfrm>
            <a:off x="1117309" y="548680"/>
            <a:ext cx="10157354" cy="5623520"/>
          </a:xfrm>
        </p:spPr>
        <p:txBody>
          <a:bodyPr>
            <a:normAutofit/>
          </a:bodyPr>
          <a:lstStyle/>
          <a:p>
            <a:pPr marL="0" indent="0">
              <a:buNone/>
            </a:pPr>
            <a:r>
              <a:rPr lang="en-US" altLang="zh-CN" sz="1400" b="1" dirty="0" err="1">
                <a:solidFill>
                  <a:srgbClr val="00B0F0"/>
                </a:solidFill>
              </a:rPr>
              <a:t>Dict</a:t>
            </a:r>
            <a:r>
              <a:rPr lang="en-US" altLang="zh-CN" sz="1400" b="1" dirty="0">
                <a:solidFill>
                  <a:srgbClr val="00B0F0"/>
                </a:solidFill>
              </a:rPr>
              <a:t> </a:t>
            </a:r>
            <a:r>
              <a:rPr lang="zh-CN" altLang="en-US" sz="1400" b="1" dirty="0">
                <a:solidFill>
                  <a:srgbClr val="00B0F0"/>
                </a:solidFill>
              </a:rPr>
              <a:t>特性</a:t>
            </a:r>
            <a:endParaRPr lang="en-US" altLang="zh-CN" sz="1400" b="1" dirty="0">
              <a:solidFill>
                <a:srgbClr val="00B0F0"/>
              </a:solidFill>
            </a:endParaRPr>
          </a:p>
          <a:p>
            <a:pPr marL="0" indent="0">
              <a:buNone/>
            </a:pPr>
            <a:r>
              <a:rPr lang="zh-CN" altLang="en-US" sz="1400" dirty="0"/>
              <a:t>字典值可以是任何的 </a:t>
            </a:r>
            <a:r>
              <a:rPr lang="en-US" altLang="zh-CN" sz="1400" dirty="0"/>
              <a:t>python </a:t>
            </a:r>
            <a:r>
              <a:rPr lang="zh-CN" altLang="en-US" sz="1400" dirty="0"/>
              <a:t>对象，既可以是标准的对象，也可以是用户定义的，但键不行。</a:t>
            </a:r>
            <a:endParaRPr lang="en-US" altLang="zh-CN" sz="1400" dirty="0"/>
          </a:p>
          <a:p>
            <a:pPr marL="0" indent="0">
              <a:buNone/>
            </a:pPr>
            <a:r>
              <a:rPr lang="en-US" altLang="zh-CN" sz="1400" dirty="0">
                <a:solidFill>
                  <a:srgbClr val="4C6C4C"/>
                </a:solidFill>
              </a:rPr>
              <a:t>1</a:t>
            </a:r>
            <a:r>
              <a:rPr lang="zh-CN" altLang="en-US" sz="1400" dirty="0">
                <a:solidFill>
                  <a:srgbClr val="4C6C4C"/>
                </a:solidFill>
              </a:rPr>
              <a:t>）不允许同一个键出现两次。创建时如果同一个键被赋值两次，后一个值会被记住。</a:t>
            </a:r>
            <a:endParaRPr lang="en-US" altLang="zh-CN" sz="1400" dirty="0">
              <a:solidFill>
                <a:srgbClr val="4C6C4C"/>
              </a:solidFill>
            </a:endParaRPr>
          </a:p>
          <a:p>
            <a:pPr marL="0" indent="0">
              <a:buNone/>
            </a:pPr>
            <a:r>
              <a:rPr lang="en-US" altLang="zh-CN" sz="1400" dirty="0">
                <a:solidFill>
                  <a:srgbClr val="4C6C4C"/>
                </a:solidFill>
              </a:rPr>
              <a:t>2</a:t>
            </a:r>
            <a:r>
              <a:rPr lang="zh-CN" altLang="en-US" sz="1400" dirty="0">
                <a:solidFill>
                  <a:srgbClr val="4C6C4C"/>
                </a:solidFill>
              </a:rPr>
              <a:t>）键</a:t>
            </a:r>
            <a:r>
              <a:rPr lang="en-US" altLang="zh-CN" sz="1400" dirty="0">
                <a:solidFill>
                  <a:srgbClr val="4C6C4C"/>
                </a:solidFill>
              </a:rPr>
              <a:t>(Key)</a:t>
            </a:r>
            <a:r>
              <a:rPr lang="zh-CN" altLang="en-US" sz="1400" dirty="0">
                <a:solidFill>
                  <a:srgbClr val="4C6C4C"/>
                </a:solidFill>
              </a:rPr>
              <a:t>必须不可变，所以可以用数字，字符串或元组充当，而用列表就不行。</a:t>
            </a:r>
            <a:endParaRPr lang="en-US" altLang="zh-CN" sz="1400" dirty="0">
              <a:solidFill>
                <a:srgbClr val="4C6C4C"/>
              </a:solidFill>
            </a:endParaRPr>
          </a:p>
          <a:p>
            <a:pPr marL="0" indent="0">
              <a:buNone/>
            </a:pPr>
            <a:r>
              <a:rPr lang="zh-CN" altLang="en-US" sz="1400" b="1" dirty="0">
                <a:solidFill>
                  <a:srgbClr val="00B0F0"/>
                </a:solidFill>
              </a:rPr>
              <a:t>实例：</a:t>
            </a:r>
            <a:endParaRPr lang="en-US" altLang="zh-CN" sz="1400" b="1" dirty="0">
              <a:solidFill>
                <a:srgbClr val="00B0F0"/>
              </a:solidFill>
            </a:endParaRPr>
          </a:p>
          <a:p>
            <a:pPr marL="0" indent="0">
              <a:buNone/>
            </a:pPr>
            <a:endParaRPr lang="en-US" altLang="zh-CN" sz="1400" b="1" dirty="0">
              <a:solidFill>
                <a:srgbClr val="00B0F0"/>
              </a:solidFill>
            </a:endParaRPr>
          </a:p>
          <a:p>
            <a:pPr marL="0" indent="0">
              <a:buNone/>
            </a:pPr>
            <a:endParaRPr lang="zh-CN" altLang="en-US" sz="1400" b="1" dirty="0">
              <a:solidFill>
                <a:srgbClr val="4C6C4C"/>
              </a:solidFill>
            </a:endParaRPr>
          </a:p>
        </p:txBody>
      </p:sp>
      <p:sp>
        <p:nvSpPr>
          <p:cNvPr id="6" name="文本框 5">
            <a:extLst>
              <a:ext uri="{FF2B5EF4-FFF2-40B4-BE49-F238E27FC236}">
                <a16:creationId xmlns:a16="http://schemas.microsoft.com/office/drawing/2014/main" id="{9F37C003-E097-4618-BE03-125C6D3AD4C8}"/>
              </a:ext>
            </a:extLst>
          </p:cNvPr>
          <p:cNvSpPr txBox="1"/>
          <p:nvPr/>
        </p:nvSpPr>
        <p:spPr>
          <a:xfrm>
            <a:off x="1269876" y="2852936"/>
            <a:ext cx="8496944" cy="2893100"/>
          </a:xfrm>
          <a:prstGeom prst="rect">
            <a:avLst/>
          </a:prstGeom>
          <a:solidFill>
            <a:schemeClr val="accent4">
              <a:lumMod val="40000"/>
              <a:lumOff val="60000"/>
            </a:schemeClr>
          </a:solidFill>
        </p:spPr>
        <p:txBody>
          <a:bodyPr wrap="square" rtlCol="0">
            <a:spAutoFit/>
          </a:bodyPr>
          <a:lstStyle/>
          <a:p>
            <a:r>
              <a:rPr lang="en-US" altLang="zh-CN" sz="1400" dirty="0"/>
              <a:t>#!/</a:t>
            </a:r>
            <a:r>
              <a:rPr lang="en-US" altLang="zh-CN" sz="1400" dirty="0" err="1"/>
              <a:t>usr</a:t>
            </a:r>
            <a:r>
              <a:rPr lang="en-US" altLang="zh-CN" sz="1400" dirty="0"/>
              <a:t>/bin/python3 </a:t>
            </a:r>
          </a:p>
          <a:p>
            <a:r>
              <a:rPr lang="en-US" altLang="zh-CN" sz="1400" dirty="0" err="1"/>
              <a:t>dict</a:t>
            </a:r>
            <a:r>
              <a:rPr lang="en-US" altLang="zh-CN" sz="1400" dirty="0"/>
              <a:t> = {'Name': '</a:t>
            </a:r>
            <a:r>
              <a:rPr lang="en-US" altLang="zh-CN" sz="1400" dirty="0" err="1"/>
              <a:t>Runoob</a:t>
            </a:r>
            <a:r>
              <a:rPr lang="en-US" altLang="zh-CN" sz="1400" dirty="0"/>
              <a:t>', 'Age': 7, 'Name': '</a:t>
            </a:r>
            <a:r>
              <a:rPr lang="zh-CN" altLang="en-US" sz="1400" dirty="0"/>
              <a:t>小菜鸟</a:t>
            </a:r>
            <a:r>
              <a:rPr lang="en-US" altLang="zh-CN" sz="1400" dirty="0"/>
              <a:t>’}</a:t>
            </a:r>
          </a:p>
          <a:p>
            <a:endParaRPr lang="en-US" altLang="zh-CN" sz="1400" dirty="0"/>
          </a:p>
          <a:p>
            <a:r>
              <a:rPr lang="en-US" altLang="zh-CN" sz="1400" dirty="0"/>
              <a:t>print ("</a:t>
            </a:r>
            <a:r>
              <a:rPr lang="en-US" altLang="zh-CN" sz="1400" dirty="0" err="1"/>
              <a:t>dict</a:t>
            </a:r>
            <a:r>
              <a:rPr lang="en-US" altLang="zh-CN" sz="1400" dirty="0"/>
              <a:t>['Name']: ", </a:t>
            </a:r>
            <a:r>
              <a:rPr lang="en-US" altLang="zh-CN" sz="1400" dirty="0" err="1"/>
              <a:t>dict</a:t>
            </a:r>
            <a:r>
              <a:rPr lang="en-US" altLang="zh-CN" sz="1400" dirty="0"/>
              <a:t>['Name’])</a:t>
            </a:r>
          </a:p>
          <a:p>
            <a:endParaRPr lang="en-US" altLang="zh-CN" sz="1400" dirty="0"/>
          </a:p>
          <a:p>
            <a:r>
              <a:rPr lang="en-US" altLang="zh-CN" sz="1400" dirty="0" err="1"/>
              <a:t>dict</a:t>
            </a:r>
            <a:r>
              <a:rPr lang="en-US" altLang="zh-CN" sz="1400" dirty="0"/>
              <a:t> = {['Name']: '</a:t>
            </a:r>
            <a:r>
              <a:rPr lang="en-US" altLang="zh-CN" sz="1400" dirty="0" err="1"/>
              <a:t>Runoob</a:t>
            </a:r>
            <a:r>
              <a:rPr lang="en-US" altLang="zh-CN" sz="1400" dirty="0"/>
              <a:t>', 'Age': 7} </a:t>
            </a:r>
          </a:p>
          <a:p>
            <a:r>
              <a:rPr lang="en-US" altLang="zh-CN" sz="1400" dirty="0"/>
              <a:t>print ("</a:t>
            </a:r>
            <a:r>
              <a:rPr lang="en-US" altLang="zh-CN" sz="1400" dirty="0" err="1"/>
              <a:t>dict</a:t>
            </a:r>
            <a:r>
              <a:rPr lang="en-US" altLang="zh-CN" sz="1400" dirty="0"/>
              <a:t>['Name']: ", </a:t>
            </a:r>
            <a:r>
              <a:rPr lang="en-US" altLang="zh-CN" sz="1400" dirty="0" err="1"/>
              <a:t>dict</a:t>
            </a:r>
            <a:r>
              <a:rPr lang="en-US" altLang="zh-CN" sz="1400" dirty="0"/>
              <a:t>['Name’])</a:t>
            </a:r>
          </a:p>
          <a:p>
            <a:endParaRPr lang="en-US" altLang="zh-CN" sz="1400" dirty="0"/>
          </a:p>
          <a:p>
            <a:r>
              <a:rPr lang="en-US" altLang="zh-CN" sz="1400" b="1" dirty="0" err="1">
                <a:solidFill>
                  <a:srgbClr val="00B0F0"/>
                </a:solidFill>
              </a:rPr>
              <a:t>messsage</a:t>
            </a:r>
            <a:r>
              <a:rPr lang="en-US" altLang="zh-CN" sz="1400" b="1" dirty="0">
                <a:solidFill>
                  <a:srgbClr val="00B0F0"/>
                </a:solidFill>
              </a:rPr>
              <a:t>:</a:t>
            </a:r>
          </a:p>
          <a:p>
            <a:r>
              <a:rPr lang="en-US" altLang="zh-CN" sz="1400" dirty="0"/>
              <a:t>Traceback (most recent call last):</a:t>
            </a:r>
          </a:p>
          <a:p>
            <a:r>
              <a:rPr lang="en-US" altLang="zh-CN" sz="1400" dirty="0"/>
              <a:t>  File "test.py", line 3, in &lt;module&gt;</a:t>
            </a:r>
          </a:p>
          <a:p>
            <a:r>
              <a:rPr lang="en-US" altLang="zh-CN" sz="1400" dirty="0"/>
              <a:t>    </a:t>
            </a:r>
            <a:r>
              <a:rPr lang="en-US" altLang="zh-CN" sz="1400" dirty="0" err="1"/>
              <a:t>dict</a:t>
            </a:r>
            <a:r>
              <a:rPr lang="en-US" altLang="zh-CN" sz="1400" dirty="0"/>
              <a:t> = {['Name']: '</a:t>
            </a:r>
            <a:r>
              <a:rPr lang="en-US" altLang="zh-CN" sz="1400" dirty="0" err="1"/>
              <a:t>Runoob</a:t>
            </a:r>
            <a:r>
              <a:rPr lang="en-US" altLang="zh-CN" sz="1400" dirty="0"/>
              <a:t>', 'Age': 7}</a:t>
            </a:r>
          </a:p>
          <a:p>
            <a:r>
              <a:rPr lang="en-US" altLang="zh-CN" sz="1400" dirty="0" err="1"/>
              <a:t>TypeError</a:t>
            </a:r>
            <a:r>
              <a:rPr lang="en-US" altLang="zh-CN" sz="1400" dirty="0"/>
              <a:t>: </a:t>
            </a:r>
            <a:r>
              <a:rPr lang="en-US" altLang="zh-CN" sz="1400" dirty="0" err="1"/>
              <a:t>unhashable</a:t>
            </a:r>
            <a:r>
              <a:rPr lang="en-US" altLang="zh-CN" sz="1400" dirty="0"/>
              <a:t> type: 'list'</a:t>
            </a:r>
            <a:endParaRPr lang="zh-CN" altLang="en-US" sz="1400" dirty="0"/>
          </a:p>
        </p:txBody>
      </p:sp>
    </p:spTree>
    <p:extLst>
      <p:ext uri="{BB962C8B-B14F-4D97-AF65-F5344CB8AC3E}">
        <p14:creationId xmlns:p14="http://schemas.microsoft.com/office/powerpoint/2010/main" val="203585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E2365B5-609F-4890-A6A9-3F5E5C102FA6}"/>
              </a:ext>
            </a:extLst>
          </p:cNvPr>
          <p:cNvSpPr>
            <a:spLocks noGrp="1"/>
          </p:cNvSpPr>
          <p:nvPr>
            <p:ph idx="1"/>
          </p:nvPr>
        </p:nvSpPr>
        <p:spPr>
          <a:xfrm>
            <a:off x="1117309" y="548680"/>
            <a:ext cx="10157354" cy="5623520"/>
          </a:xfrm>
        </p:spPr>
        <p:txBody>
          <a:bodyPr>
            <a:normAutofit/>
          </a:bodyPr>
          <a:lstStyle/>
          <a:p>
            <a:pPr marL="0" indent="0">
              <a:buNone/>
            </a:pPr>
            <a:r>
              <a:rPr lang="zh-CN" altLang="en-US" sz="1600" b="1" dirty="0">
                <a:solidFill>
                  <a:srgbClr val="00B0F0"/>
                </a:solidFill>
              </a:rPr>
              <a:t>方法：</a:t>
            </a:r>
            <a:endParaRPr lang="en-US" altLang="zh-CN" sz="1600" b="1" dirty="0">
              <a:solidFill>
                <a:srgbClr val="00B0F0"/>
              </a:solidFill>
            </a:endParaRPr>
          </a:p>
          <a:p>
            <a:pPr marL="0" indent="0">
              <a:buNone/>
            </a:pPr>
            <a:endParaRPr lang="zh-CN" altLang="en-US" sz="1600" b="1" dirty="0">
              <a:solidFill>
                <a:srgbClr val="00B0F0"/>
              </a:solidFill>
            </a:endParaRPr>
          </a:p>
        </p:txBody>
      </p:sp>
      <p:graphicFrame>
        <p:nvGraphicFramePr>
          <p:cNvPr id="4" name="表格 3">
            <a:extLst>
              <a:ext uri="{FF2B5EF4-FFF2-40B4-BE49-F238E27FC236}">
                <a16:creationId xmlns:a16="http://schemas.microsoft.com/office/drawing/2014/main" id="{2ADF9202-B003-446B-BE03-164580124D14}"/>
              </a:ext>
            </a:extLst>
          </p:cNvPr>
          <p:cNvGraphicFramePr>
            <a:graphicFrameLocks noGrp="1"/>
          </p:cNvGraphicFramePr>
          <p:nvPr>
            <p:extLst>
              <p:ext uri="{D42A27DB-BD31-4B8C-83A1-F6EECF244321}">
                <p14:modId xmlns:p14="http://schemas.microsoft.com/office/powerpoint/2010/main" val="3892302691"/>
              </p:ext>
            </p:extLst>
          </p:nvPr>
        </p:nvGraphicFramePr>
        <p:xfrm>
          <a:off x="1305880" y="1202237"/>
          <a:ext cx="9577064" cy="4453525"/>
        </p:xfrm>
        <a:graphic>
          <a:graphicData uri="http://schemas.openxmlformats.org/drawingml/2006/table">
            <a:tbl>
              <a:tblPr/>
              <a:tblGrid>
                <a:gridCol w="709413">
                  <a:extLst>
                    <a:ext uri="{9D8B030D-6E8A-4147-A177-3AD203B41FA5}">
                      <a16:colId xmlns:a16="http://schemas.microsoft.com/office/drawing/2014/main" val="842461709"/>
                    </a:ext>
                  </a:extLst>
                </a:gridCol>
                <a:gridCol w="8867651">
                  <a:extLst>
                    <a:ext uri="{9D8B030D-6E8A-4147-A177-3AD203B41FA5}">
                      <a16:colId xmlns:a16="http://schemas.microsoft.com/office/drawing/2014/main" val="3913298116"/>
                    </a:ext>
                  </a:extLst>
                </a:gridCol>
              </a:tblGrid>
              <a:tr h="287472">
                <a:tc>
                  <a:txBody>
                    <a:bodyPr/>
                    <a:lstStyle/>
                    <a:p>
                      <a:pPr algn="l" fontAlgn="t"/>
                      <a:r>
                        <a:rPr lang="zh-CN" altLang="en-US" sz="1400" b="1">
                          <a:solidFill>
                            <a:srgbClr val="993300"/>
                          </a:solidFill>
                          <a:effectLst/>
                        </a:rPr>
                        <a:t>序号</a:t>
                      </a:r>
                    </a:p>
                  </a:txBody>
                  <a:tcPr marL="10416" marR="10416" marT="10416" marB="10416">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40000"/>
                        <a:lumOff val="60000"/>
                      </a:schemeClr>
                    </a:solidFill>
                  </a:tcPr>
                </a:tc>
                <a:tc>
                  <a:txBody>
                    <a:bodyPr/>
                    <a:lstStyle/>
                    <a:p>
                      <a:pPr algn="l" fontAlgn="t"/>
                      <a:r>
                        <a:rPr lang="zh-CN" altLang="en-US" sz="1400" b="1" dirty="0">
                          <a:solidFill>
                            <a:srgbClr val="993300"/>
                          </a:solidFill>
                          <a:effectLst/>
                        </a:rPr>
                        <a:t>函数及描述</a:t>
                      </a:r>
                    </a:p>
                  </a:txBody>
                  <a:tcPr marL="10416" marR="10416" marT="10416" marB="10416">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535530357"/>
                  </a:ext>
                </a:extLst>
              </a:tr>
              <a:tr h="315247">
                <a:tc>
                  <a:txBody>
                    <a:bodyPr/>
                    <a:lstStyle/>
                    <a:p>
                      <a:pPr fontAlgn="t"/>
                      <a:r>
                        <a:rPr lang="en-US" altLang="zh-CN" sz="1400">
                          <a:effectLst/>
                        </a:rPr>
                        <a:t>1</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2"/>
                        </a:rPr>
                        <a:t>radiansdict.clear</a:t>
                      </a:r>
                      <a:r>
                        <a:rPr lang="en-US" sz="1400" u="sng" dirty="0">
                          <a:solidFill>
                            <a:srgbClr val="64854C"/>
                          </a:solidFill>
                          <a:effectLst/>
                          <a:hlinkClick r:id="rId2"/>
                        </a:rPr>
                        <a:t>()</a:t>
                      </a:r>
                      <a:r>
                        <a:rPr lang="en-US" sz="1400" u="sng" dirty="0">
                          <a:solidFill>
                            <a:srgbClr val="64854C"/>
                          </a:solidFill>
                          <a:effectLst/>
                        </a:rPr>
                        <a:t> </a:t>
                      </a:r>
                      <a:r>
                        <a:rPr lang="zh-CN" altLang="en-US" sz="1400" dirty="0">
                          <a:effectLst/>
                        </a:rPr>
                        <a:t>删除字典内所有元素</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814516263"/>
                  </a:ext>
                </a:extLst>
              </a:tr>
              <a:tr h="315247">
                <a:tc>
                  <a:txBody>
                    <a:bodyPr/>
                    <a:lstStyle/>
                    <a:p>
                      <a:pPr fontAlgn="t"/>
                      <a:r>
                        <a:rPr lang="en-US" altLang="zh-CN" sz="1400">
                          <a:effectLst/>
                        </a:rPr>
                        <a:t>2</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3"/>
                        </a:rPr>
                        <a:t>radiansdict.copy</a:t>
                      </a:r>
                      <a:r>
                        <a:rPr lang="en-US" sz="1400" u="sng" dirty="0">
                          <a:solidFill>
                            <a:srgbClr val="64854C"/>
                          </a:solidFill>
                          <a:effectLst/>
                          <a:hlinkClick r:id="rId3"/>
                        </a:rPr>
                        <a:t>()</a:t>
                      </a:r>
                      <a:r>
                        <a:rPr lang="en-US" sz="1400" u="sng" dirty="0">
                          <a:solidFill>
                            <a:srgbClr val="64854C"/>
                          </a:solidFill>
                          <a:effectLst/>
                        </a:rPr>
                        <a:t> </a:t>
                      </a:r>
                      <a:r>
                        <a:rPr lang="zh-CN" altLang="en-US" sz="1400" dirty="0">
                          <a:effectLst/>
                        </a:rPr>
                        <a:t>返回一个字典的浅复制</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714311199"/>
                  </a:ext>
                </a:extLst>
              </a:tr>
              <a:tr h="378178">
                <a:tc>
                  <a:txBody>
                    <a:bodyPr/>
                    <a:lstStyle/>
                    <a:p>
                      <a:pPr fontAlgn="t"/>
                      <a:r>
                        <a:rPr lang="en-US" altLang="zh-CN" sz="1400">
                          <a:effectLst/>
                        </a:rPr>
                        <a:t>3</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altLang="zh-CN" sz="1400" u="sng" dirty="0" err="1">
                          <a:solidFill>
                            <a:srgbClr val="64854C"/>
                          </a:solidFill>
                          <a:effectLst/>
                          <a:hlinkClick r:id="rId4"/>
                        </a:rPr>
                        <a:t>radiansdict.fromkeys</a:t>
                      </a:r>
                      <a:r>
                        <a:rPr lang="en-US" altLang="zh-CN" sz="1400" u="sng" dirty="0">
                          <a:solidFill>
                            <a:srgbClr val="64854C"/>
                          </a:solidFill>
                          <a:effectLst/>
                          <a:hlinkClick r:id="rId4"/>
                        </a:rPr>
                        <a:t>()</a:t>
                      </a:r>
                      <a:r>
                        <a:rPr lang="zh-CN" altLang="en-US" sz="1400" dirty="0">
                          <a:effectLst/>
                        </a:rPr>
                        <a:t>创建一个新字典，以序列</a:t>
                      </a:r>
                      <a:r>
                        <a:rPr lang="en-US" altLang="zh-CN" sz="1400" dirty="0">
                          <a:effectLst/>
                        </a:rPr>
                        <a:t>seq</a:t>
                      </a:r>
                      <a:r>
                        <a:rPr lang="zh-CN" altLang="en-US" sz="1400" dirty="0">
                          <a:effectLst/>
                        </a:rPr>
                        <a:t>中元素做字典的键，</a:t>
                      </a:r>
                      <a:r>
                        <a:rPr lang="en-US" altLang="zh-CN" sz="1400" dirty="0" err="1">
                          <a:effectLst/>
                        </a:rPr>
                        <a:t>val</a:t>
                      </a:r>
                      <a:r>
                        <a:rPr lang="zh-CN" altLang="en-US" sz="1400" dirty="0">
                          <a:effectLst/>
                        </a:rPr>
                        <a:t>为字典所有键对应的初始值</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2889020299"/>
                  </a:ext>
                </a:extLst>
              </a:tr>
              <a:tr h="315247">
                <a:tc>
                  <a:txBody>
                    <a:bodyPr/>
                    <a:lstStyle/>
                    <a:p>
                      <a:pPr fontAlgn="t"/>
                      <a:r>
                        <a:rPr lang="en-US" altLang="zh-CN" sz="1400">
                          <a:effectLst/>
                        </a:rPr>
                        <a:t>4</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5"/>
                        </a:rPr>
                        <a:t>radiansdict.get</a:t>
                      </a:r>
                      <a:r>
                        <a:rPr lang="en-US" sz="1400" u="sng" dirty="0">
                          <a:solidFill>
                            <a:srgbClr val="64854C"/>
                          </a:solidFill>
                          <a:effectLst/>
                          <a:hlinkClick r:id="rId5"/>
                        </a:rPr>
                        <a:t>(key, default=None)</a:t>
                      </a:r>
                      <a:r>
                        <a:rPr lang="en-US" sz="1400" u="sng" dirty="0">
                          <a:solidFill>
                            <a:srgbClr val="64854C"/>
                          </a:solidFill>
                          <a:effectLst/>
                        </a:rPr>
                        <a:t> </a:t>
                      </a:r>
                      <a:r>
                        <a:rPr lang="zh-CN" altLang="en-US" sz="1400" dirty="0">
                          <a:effectLst/>
                        </a:rPr>
                        <a:t>返回指定键的值，如果值不在字典中返回</a:t>
                      </a:r>
                      <a:r>
                        <a:rPr lang="en-US" sz="1400" dirty="0">
                          <a:effectLst/>
                        </a:rPr>
                        <a:t>default</a:t>
                      </a:r>
                      <a:r>
                        <a:rPr lang="zh-CN" altLang="en-US" sz="1400" dirty="0">
                          <a:effectLst/>
                        </a:rPr>
                        <a:t>值</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2505175052"/>
                  </a:ext>
                </a:extLst>
              </a:tr>
              <a:tr h="315247">
                <a:tc>
                  <a:txBody>
                    <a:bodyPr/>
                    <a:lstStyle/>
                    <a:p>
                      <a:pPr fontAlgn="t"/>
                      <a:r>
                        <a:rPr lang="en-US" altLang="zh-CN" sz="1400">
                          <a:effectLst/>
                        </a:rPr>
                        <a:t>5</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a:solidFill>
                            <a:srgbClr val="64854C"/>
                          </a:solidFill>
                          <a:effectLst/>
                          <a:hlinkClick r:id="rId6"/>
                        </a:rPr>
                        <a:t>key in </a:t>
                      </a:r>
                      <a:r>
                        <a:rPr lang="en-US" sz="1400" u="sng" dirty="0" err="1">
                          <a:solidFill>
                            <a:srgbClr val="64854C"/>
                          </a:solidFill>
                          <a:effectLst/>
                          <a:hlinkClick r:id="rId6"/>
                        </a:rPr>
                        <a:t>dict</a:t>
                      </a:r>
                      <a:r>
                        <a:rPr lang="en-US" sz="1400" u="sng" dirty="0">
                          <a:solidFill>
                            <a:srgbClr val="64854C"/>
                          </a:solidFill>
                          <a:effectLst/>
                        </a:rPr>
                        <a:t> </a:t>
                      </a:r>
                      <a:r>
                        <a:rPr lang="zh-CN" altLang="en-US" sz="1400" dirty="0">
                          <a:effectLst/>
                        </a:rPr>
                        <a:t>如果键在字典</a:t>
                      </a:r>
                      <a:r>
                        <a:rPr lang="en-US" sz="1400" dirty="0" err="1">
                          <a:effectLst/>
                        </a:rPr>
                        <a:t>dict</a:t>
                      </a:r>
                      <a:r>
                        <a:rPr lang="zh-CN" altLang="en-US" sz="1400" dirty="0">
                          <a:effectLst/>
                        </a:rPr>
                        <a:t>里返回</a:t>
                      </a:r>
                      <a:r>
                        <a:rPr lang="en-US" sz="1400" dirty="0">
                          <a:effectLst/>
                        </a:rPr>
                        <a:t>true，</a:t>
                      </a:r>
                      <a:r>
                        <a:rPr lang="zh-CN" altLang="en-US" sz="1400" dirty="0">
                          <a:effectLst/>
                        </a:rPr>
                        <a:t>否则返回</a:t>
                      </a:r>
                      <a:r>
                        <a:rPr lang="en-US" sz="1400" dirty="0">
                          <a:effectLst/>
                        </a:rPr>
                        <a:t>false</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2224273664"/>
                  </a:ext>
                </a:extLst>
              </a:tr>
              <a:tr h="315247">
                <a:tc>
                  <a:txBody>
                    <a:bodyPr/>
                    <a:lstStyle/>
                    <a:p>
                      <a:pPr fontAlgn="t"/>
                      <a:r>
                        <a:rPr lang="en-US" altLang="zh-CN" sz="1400">
                          <a:effectLst/>
                        </a:rPr>
                        <a:t>6</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7"/>
                        </a:rPr>
                        <a:t>radiansdict.items</a:t>
                      </a:r>
                      <a:r>
                        <a:rPr lang="en-US" sz="1400" u="sng" dirty="0">
                          <a:solidFill>
                            <a:srgbClr val="64854C"/>
                          </a:solidFill>
                          <a:effectLst/>
                          <a:hlinkClick r:id="rId7"/>
                        </a:rPr>
                        <a:t>()</a:t>
                      </a:r>
                      <a:r>
                        <a:rPr lang="en-US" sz="1400" u="sng" dirty="0">
                          <a:solidFill>
                            <a:srgbClr val="64854C"/>
                          </a:solidFill>
                          <a:effectLst/>
                        </a:rPr>
                        <a:t> </a:t>
                      </a:r>
                      <a:r>
                        <a:rPr lang="zh-CN" altLang="en-US" sz="1400" dirty="0">
                          <a:effectLst/>
                        </a:rPr>
                        <a:t>以列表返回可遍历的</a:t>
                      </a:r>
                      <a:r>
                        <a:rPr lang="en-US" altLang="zh-CN" sz="1400" dirty="0">
                          <a:effectLst/>
                        </a:rPr>
                        <a:t>(</a:t>
                      </a:r>
                      <a:r>
                        <a:rPr lang="zh-CN" altLang="en-US" sz="1400" dirty="0">
                          <a:effectLst/>
                        </a:rPr>
                        <a:t>键</a:t>
                      </a:r>
                      <a:r>
                        <a:rPr lang="en-US" altLang="zh-CN" sz="1400" dirty="0">
                          <a:effectLst/>
                        </a:rPr>
                        <a:t>, </a:t>
                      </a:r>
                      <a:r>
                        <a:rPr lang="zh-CN" altLang="en-US" sz="1400" dirty="0">
                          <a:effectLst/>
                        </a:rPr>
                        <a:t>值</a:t>
                      </a:r>
                      <a:r>
                        <a:rPr lang="en-US" altLang="zh-CN" sz="1400" dirty="0">
                          <a:effectLst/>
                        </a:rPr>
                        <a:t>) </a:t>
                      </a:r>
                      <a:r>
                        <a:rPr lang="zh-CN" altLang="en-US" sz="1400" dirty="0">
                          <a:effectLst/>
                        </a:rPr>
                        <a:t>元组数组</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871420246"/>
                  </a:ext>
                </a:extLst>
              </a:tr>
              <a:tr h="315247">
                <a:tc>
                  <a:txBody>
                    <a:bodyPr/>
                    <a:lstStyle/>
                    <a:p>
                      <a:pPr fontAlgn="t"/>
                      <a:r>
                        <a:rPr lang="en-US" altLang="zh-CN" sz="1400">
                          <a:effectLst/>
                        </a:rPr>
                        <a:t>7</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8"/>
                        </a:rPr>
                        <a:t>radiansdict.keys</a:t>
                      </a:r>
                      <a:r>
                        <a:rPr lang="en-US" sz="1400" u="sng" dirty="0">
                          <a:solidFill>
                            <a:srgbClr val="64854C"/>
                          </a:solidFill>
                          <a:effectLst/>
                          <a:hlinkClick r:id="rId8"/>
                        </a:rPr>
                        <a:t>()</a:t>
                      </a:r>
                      <a:r>
                        <a:rPr lang="en-US" sz="1400" u="sng" dirty="0">
                          <a:solidFill>
                            <a:srgbClr val="64854C"/>
                          </a:solidFill>
                          <a:effectLst/>
                        </a:rPr>
                        <a:t> </a:t>
                      </a:r>
                      <a:r>
                        <a:rPr lang="zh-CN" altLang="en-US" sz="1400" dirty="0">
                          <a:effectLst/>
                        </a:rPr>
                        <a:t>返回一个迭代器，可以使用 </a:t>
                      </a:r>
                      <a:r>
                        <a:rPr lang="en-US" sz="1400" dirty="0">
                          <a:effectLst/>
                        </a:rPr>
                        <a:t>list() </a:t>
                      </a:r>
                      <a:r>
                        <a:rPr lang="zh-CN" altLang="en-US" sz="1400" dirty="0">
                          <a:effectLst/>
                        </a:rPr>
                        <a:t>来转换为列表</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2210058580"/>
                  </a:ext>
                </a:extLst>
              </a:tr>
              <a:tr h="448568">
                <a:tc>
                  <a:txBody>
                    <a:bodyPr/>
                    <a:lstStyle/>
                    <a:p>
                      <a:pPr fontAlgn="t"/>
                      <a:r>
                        <a:rPr lang="en-US" altLang="zh-CN" sz="1400">
                          <a:effectLst/>
                        </a:rPr>
                        <a:t>8</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9"/>
                        </a:rPr>
                        <a:t>radiansdict.setdefault</a:t>
                      </a:r>
                      <a:r>
                        <a:rPr lang="en-US" sz="1400" u="sng" dirty="0">
                          <a:solidFill>
                            <a:srgbClr val="64854C"/>
                          </a:solidFill>
                          <a:effectLst/>
                          <a:hlinkClick r:id="rId9"/>
                        </a:rPr>
                        <a:t>(key, default=None)</a:t>
                      </a:r>
                      <a:endParaRPr lang="en-US" sz="1400" u="sng" dirty="0">
                        <a:solidFill>
                          <a:srgbClr val="64854C"/>
                        </a:solidFill>
                        <a:effectLst/>
                      </a:endParaRPr>
                    </a:p>
                    <a:p>
                      <a:pPr fontAlgn="t"/>
                      <a:r>
                        <a:rPr lang="zh-CN" altLang="en-US" sz="1400" dirty="0">
                          <a:effectLst/>
                        </a:rPr>
                        <a:t>和</a:t>
                      </a:r>
                      <a:r>
                        <a:rPr lang="en-US" sz="1400" dirty="0">
                          <a:effectLst/>
                        </a:rPr>
                        <a:t>get()</a:t>
                      </a:r>
                      <a:r>
                        <a:rPr lang="zh-CN" altLang="en-US" sz="1400" dirty="0">
                          <a:effectLst/>
                        </a:rPr>
                        <a:t>类似</a:t>
                      </a:r>
                      <a:r>
                        <a:rPr lang="en-US" altLang="zh-CN" sz="1400" dirty="0">
                          <a:effectLst/>
                        </a:rPr>
                        <a:t>, </a:t>
                      </a:r>
                      <a:r>
                        <a:rPr lang="zh-CN" altLang="en-US" sz="1400" dirty="0">
                          <a:effectLst/>
                        </a:rPr>
                        <a:t>但如果键不存在于字典中，将会添加键并将值设为</a:t>
                      </a:r>
                      <a:r>
                        <a:rPr lang="en-US" sz="1400" dirty="0">
                          <a:effectLst/>
                        </a:rPr>
                        <a:t>default</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2572969762"/>
                  </a:ext>
                </a:extLst>
              </a:tr>
              <a:tr h="315247">
                <a:tc>
                  <a:txBody>
                    <a:bodyPr/>
                    <a:lstStyle/>
                    <a:p>
                      <a:pPr fontAlgn="t"/>
                      <a:r>
                        <a:rPr lang="en-US" altLang="zh-CN" sz="1400">
                          <a:effectLst/>
                        </a:rPr>
                        <a:t>9</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10"/>
                        </a:rPr>
                        <a:t>radiansdict.update</a:t>
                      </a:r>
                      <a:r>
                        <a:rPr lang="en-US" sz="1400" u="sng" dirty="0">
                          <a:solidFill>
                            <a:srgbClr val="64854C"/>
                          </a:solidFill>
                          <a:effectLst/>
                          <a:hlinkClick r:id="rId10"/>
                        </a:rPr>
                        <a:t>(dict2)</a:t>
                      </a:r>
                      <a:r>
                        <a:rPr lang="en-US" sz="1400" u="sng" dirty="0">
                          <a:solidFill>
                            <a:srgbClr val="64854C"/>
                          </a:solidFill>
                          <a:effectLst/>
                        </a:rPr>
                        <a:t> </a:t>
                      </a:r>
                      <a:r>
                        <a:rPr lang="zh-CN" altLang="en-US" sz="1400" dirty="0">
                          <a:effectLst/>
                        </a:rPr>
                        <a:t>把字典</a:t>
                      </a:r>
                      <a:r>
                        <a:rPr lang="en-US" sz="1400" dirty="0">
                          <a:effectLst/>
                        </a:rPr>
                        <a:t>dict2</a:t>
                      </a:r>
                      <a:r>
                        <a:rPr lang="zh-CN" altLang="en-US" sz="1400" dirty="0">
                          <a:effectLst/>
                        </a:rPr>
                        <a:t>的键</a:t>
                      </a:r>
                      <a:r>
                        <a:rPr lang="en-US" altLang="zh-CN" sz="1400" dirty="0">
                          <a:effectLst/>
                        </a:rPr>
                        <a:t>/</a:t>
                      </a:r>
                      <a:r>
                        <a:rPr lang="zh-CN" altLang="en-US" sz="1400" dirty="0">
                          <a:effectLst/>
                        </a:rPr>
                        <a:t>值对更新到</a:t>
                      </a:r>
                      <a:r>
                        <a:rPr lang="en-US" sz="1400" dirty="0" err="1">
                          <a:effectLst/>
                        </a:rPr>
                        <a:t>dict</a:t>
                      </a:r>
                      <a:r>
                        <a:rPr lang="zh-CN" altLang="en-US" sz="1400" dirty="0">
                          <a:effectLst/>
                        </a:rPr>
                        <a:t>里</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810556630"/>
                  </a:ext>
                </a:extLst>
              </a:tr>
              <a:tr h="315247">
                <a:tc>
                  <a:txBody>
                    <a:bodyPr/>
                    <a:lstStyle/>
                    <a:p>
                      <a:pPr fontAlgn="t"/>
                      <a:r>
                        <a:rPr lang="en-US" altLang="zh-CN" sz="1400">
                          <a:effectLst/>
                        </a:rPr>
                        <a:t>10</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11"/>
                        </a:rPr>
                        <a:t>radiansdict.values</a:t>
                      </a:r>
                      <a:r>
                        <a:rPr lang="en-US" sz="1400" u="sng" dirty="0">
                          <a:solidFill>
                            <a:srgbClr val="64854C"/>
                          </a:solidFill>
                          <a:effectLst/>
                          <a:hlinkClick r:id="rId11"/>
                        </a:rPr>
                        <a:t>()</a:t>
                      </a:r>
                      <a:r>
                        <a:rPr lang="zh-CN" altLang="en-US" sz="1400" dirty="0">
                          <a:effectLst/>
                        </a:rPr>
                        <a:t>返回一个迭代器，可以使用 </a:t>
                      </a:r>
                      <a:r>
                        <a:rPr lang="en-US" sz="1400" dirty="0">
                          <a:effectLst/>
                        </a:rPr>
                        <a:t>list() </a:t>
                      </a:r>
                      <a:r>
                        <a:rPr lang="zh-CN" altLang="en-US" sz="1400" dirty="0">
                          <a:effectLst/>
                        </a:rPr>
                        <a:t>来转换为列表</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556462402"/>
                  </a:ext>
                </a:extLst>
              </a:tr>
              <a:tr h="448568">
                <a:tc>
                  <a:txBody>
                    <a:bodyPr/>
                    <a:lstStyle/>
                    <a:p>
                      <a:pPr fontAlgn="t"/>
                      <a:r>
                        <a:rPr lang="en-US" altLang="zh-CN" sz="1400">
                          <a:effectLst/>
                        </a:rPr>
                        <a:t>11</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a:solidFill>
                            <a:srgbClr val="64854C"/>
                          </a:solidFill>
                          <a:effectLst/>
                          <a:hlinkClick r:id="rId12"/>
                        </a:rPr>
                        <a:t>pop(key[,default])</a:t>
                      </a:r>
                      <a:endParaRPr lang="en-US" sz="1400" u="sng" dirty="0">
                        <a:solidFill>
                          <a:srgbClr val="64854C"/>
                        </a:solidFill>
                        <a:effectLst/>
                      </a:endParaRPr>
                    </a:p>
                    <a:p>
                      <a:pPr fontAlgn="t"/>
                      <a:r>
                        <a:rPr lang="zh-CN" altLang="en-US" sz="1400" dirty="0">
                          <a:effectLst/>
                        </a:rPr>
                        <a:t>删除字典给定键 </a:t>
                      </a:r>
                      <a:r>
                        <a:rPr lang="en-US" sz="1400" dirty="0">
                          <a:effectLst/>
                        </a:rPr>
                        <a:t>key </a:t>
                      </a:r>
                      <a:r>
                        <a:rPr lang="zh-CN" altLang="en-US" sz="1400" dirty="0">
                          <a:effectLst/>
                        </a:rPr>
                        <a:t>所对应的值，返回值为被删除的值。</a:t>
                      </a:r>
                      <a:r>
                        <a:rPr lang="en-US" sz="1400" dirty="0">
                          <a:effectLst/>
                        </a:rPr>
                        <a:t>key</a:t>
                      </a:r>
                      <a:r>
                        <a:rPr lang="zh-CN" altLang="en-US" sz="1400" dirty="0">
                          <a:effectLst/>
                        </a:rPr>
                        <a:t>值必须给出。 否则，返回</a:t>
                      </a:r>
                      <a:r>
                        <a:rPr lang="en-US" sz="1400" dirty="0">
                          <a:effectLst/>
                        </a:rPr>
                        <a:t>default</a:t>
                      </a:r>
                      <a:r>
                        <a:rPr lang="zh-CN" altLang="en-US" sz="1400" dirty="0">
                          <a:effectLst/>
                        </a:rPr>
                        <a:t>值</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927962844"/>
                  </a:ext>
                </a:extLst>
              </a:tr>
              <a:tr h="315247">
                <a:tc>
                  <a:txBody>
                    <a:bodyPr/>
                    <a:lstStyle/>
                    <a:p>
                      <a:pPr fontAlgn="t"/>
                      <a:r>
                        <a:rPr lang="en-US" altLang="zh-CN" sz="1400">
                          <a:effectLst/>
                        </a:rPr>
                        <a:t>12</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altLang="zh-CN" sz="1400" u="sng" dirty="0" err="1">
                          <a:solidFill>
                            <a:srgbClr val="64854C"/>
                          </a:solidFill>
                          <a:effectLst/>
                          <a:hlinkClick r:id="rId13"/>
                        </a:rPr>
                        <a:t>popitem</a:t>
                      </a:r>
                      <a:r>
                        <a:rPr lang="en-US" altLang="zh-CN" sz="1400" u="sng" dirty="0">
                          <a:solidFill>
                            <a:srgbClr val="64854C"/>
                          </a:solidFill>
                          <a:effectLst/>
                          <a:hlinkClick r:id="rId13"/>
                        </a:rPr>
                        <a:t>()</a:t>
                      </a:r>
                      <a:r>
                        <a:rPr lang="zh-CN" altLang="en-US" sz="1400" dirty="0">
                          <a:effectLst/>
                        </a:rPr>
                        <a:t>随机返回并删除字典中的一对键和值</a:t>
                      </a:r>
                      <a:r>
                        <a:rPr lang="en-US" altLang="zh-CN" sz="1400" dirty="0">
                          <a:effectLst/>
                        </a:rPr>
                        <a:t>(</a:t>
                      </a:r>
                      <a:r>
                        <a:rPr lang="zh-CN" altLang="en-US" sz="1400" dirty="0">
                          <a:effectLst/>
                        </a:rPr>
                        <a:t>一般删除末尾对</a:t>
                      </a:r>
                      <a:r>
                        <a:rPr lang="en-US" altLang="zh-CN" sz="1400" dirty="0">
                          <a:effectLst/>
                        </a:rPr>
                        <a:t>)</a:t>
                      </a:r>
                      <a:endParaRPr lang="zh-CN" altLang="en-US" sz="1400" dirty="0">
                        <a:effectLst/>
                      </a:endParaRP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935046312"/>
                  </a:ext>
                </a:extLst>
              </a:tr>
            </a:tbl>
          </a:graphicData>
        </a:graphic>
      </p:graphicFrame>
    </p:spTree>
    <p:extLst>
      <p:ext uri="{BB962C8B-B14F-4D97-AF65-F5344CB8AC3E}">
        <p14:creationId xmlns:p14="http://schemas.microsoft.com/office/powerpoint/2010/main" val="40928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46D81F2-B035-42C8-9F34-0BA498E07481}"/>
              </a:ext>
            </a:extLst>
          </p:cNvPr>
          <p:cNvSpPr>
            <a:spLocks noGrp="1"/>
          </p:cNvSpPr>
          <p:nvPr>
            <p:ph idx="1"/>
          </p:nvPr>
        </p:nvSpPr>
        <p:spPr>
          <a:xfrm>
            <a:off x="1117309" y="476672"/>
            <a:ext cx="10157354" cy="5695528"/>
          </a:xfrm>
        </p:spPr>
        <p:txBody>
          <a:bodyPr/>
          <a:lstStyle/>
          <a:p>
            <a:pPr marL="0" indent="0">
              <a:buNone/>
            </a:pPr>
            <a:r>
              <a:rPr lang="en-US" altLang="zh-CN" sz="1600" b="1" dirty="0"/>
              <a:t>6.</a:t>
            </a:r>
            <a:r>
              <a:rPr lang="zh-CN" altLang="en-US" sz="1600" b="1" dirty="0"/>
              <a:t>可变数据类型与不可变数据类型</a:t>
            </a:r>
            <a:endParaRPr lang="en-US" altLang="zh-CN" sz="1600" b="1" dirty="0"/>
          </a:p>
          <a:p>
            <a:pPr marL="0" indent="0">
              <a:buNone/>
            </a:pPr>
            <a:r>
              <a:rPr lang="zh-CN" altLang="en-US" sz="1400" b="1" dirty="0"/>
              <a:t>不可变对象</a:t>
            </a:r>
            <a:r>
              <a:rPr lang="en-US" altLang="zh-CN" sz="1400" dirty="0"/>
              <a:t>(</a:t>
            </a:r>
            <a:r>
              <a:rPr lang="zh-CN" altLang="en-US" sz="1400" dirty="0"/>
              <a:t>对象所指向的</a:t>
            </a:r>
            <a:r>
              <a:rPr lang="zh-CN" altLang="en-US" sz="1400" dirty="0">
                <a:solidFill>
                  <a:srgbClr val="C00000"/>
                </a:solidFill>
              </a:rPr>
              <a:t>内存中的值</a:t>
            </a:r>
            <a:r>
              <a:rPr lang="zh-CN" altLang="en-US" sz="1400" dirty="0"/>
              <a:t>不能被改变</a:t>
            </a:r>
            <a:r>
              <a:rPr lang="en-US" altLang="zh-CN" sz="1400" dirty="0"/>
              <a:t>) : </a:t>
            </a:r>
            <a:r>
              <a:rPr lang="zh-CN" altLang="en-US" sz="1400" b="1" dirty="0"/>
              <a:t>数值类型</a:t>
            </a:r>
            <a:r>
              <a:rPr lang="en-US" altLang="zh-CN" sz="1400" b="1" dirty="0"/>
              <a:t>(int, float), </a:t>
            </a:r>
            <a:r>
              <a:rPr lang="zh-CN" altLang="en-US" sz="1400" b="1" dirty="0"/>
              <a:t>字符串， </a:t>
            </a:r>
            <a:r>
              <a:rPr lang="en-US" altLang="zh-CN" sz="1400" b="1" dirty="0"/>
              <a:t>Tuple </a:t>
            </a:r>
            <a:r>
              <a:rPr lang="zh-CN" altLang="en-US" sz="1400" b="1" dirty="0"/>
              <a:t>元组</a:t>
            </a:r>
            <a:endParaRPr lang="en-US" altLang="zh-CN" sz="1400" b="1" dirty="0"/>
          </a:p>
          <a:p>
            <a:pPr marL="0" indent="0">
              <a:buNone/>
            </a:pPr>
            <a:r>
              <a:rPr lang="zh-CN" altLang="en-US" sz="1400" b="1" dirty="0"/>
              <a:t>可变对象</a:t>
            </a:r>
            <a:r>
              <a:rPr lang="en-US" altLang="zh-CN" sz="1400" b="1" dirty="0"/>
              <a:t>(</a:t>
            </a:r>
            <a:r>
              <a:rPr lang="zh-CN" altLang="en-US" sz="1400" dirty="0"/>
              <a:t>对象所指向的</a:t>
            </a:r>
            <a:r>
              <a:rPr lang="zh-CN" altLang="en-US" sz="1400" dirty="0">
                <a:solidFill>
                  <a:srgbClr val="C00000"/>
                </a:solidFill>
              </a:rPr>
              <a:t>内存中的值</a:t>
            </a:r>
            <a:r>
              <a:rPr lang="zh-CN" altLang="en-US" sz="1400" dirty="0"/>
              <a:t>可以被改变</a:t>
            </a:r>
            <a:r>
              <a:rPr lang="en-US" altLang="zh-CN" sz="1400" dirty="0"/>
              <a:t>)</a:t>
            </a:r>
            <a:r>
              <a:rPr lang="zh-CN" altLang="en-US" sz="1400" dirty="0"/>
              <a:t> ：</a:t>
            </a:r>
            <a:r>
              <a:rPr lang="en-US" altLang="zh-CN" sz="1400" b="1" dirty="0"/>
              <a:t>list, </a:t>
            </a:r>
            <a:r>
              <a:rPr lang="en-US" altLang="zh-CN" sz="1400" b="1" dirty="0" err="1"/>
              <a:t>dict</a:t>
            </a:r>
            <a:r>
              <a:rPr lang="en-US" altLang="zh-CN" sz="1400" b="1" dirty="0"/>
              <a:t>, set</a:t>
            </a:r>
          </a:p>
          <a:p>
            <a:pPr marL="0" indent="0">
              <a:buNone/>
            </a:pPr>
            <a:endParaRPr lang="zh-CN" altLang="en-US" dirty="0"/>
          </a:p>
        </p:txBody>
      </p:sp>
      <p:pic>
        <p:nvPicPr>
          <p:cNvPr id="4" name="图片 3">
            <a:extLst>
              <a:ext uri="{FF2B5EF4-FFF2-40B4-BE49-F238E27FC236}">
                <a16:creationId xmlns:a16="http://schemas.microsoft.com/office/drawing/2014/main" id="{D436CDE0-81B4-419C-94ED-C5DA5C236BD5}"/>
              </a:ext>
            </a:extLst>
          </p:cNvPr>
          <p:cNvPicPr>
            <a:picLocks noChangeAspect="1"/>
          </p:cNvPicPr>
          <p:nvPr/>
        </p:nvPicPr>
        <p:blipFill>
          <a:blip r:embed="rId2"/>
          <a:stretch>
            <a:fillRect/>
          </a:stretch>
        </p:blipFill>
        <p:spPr>
          <a:xfrm>
            <a:off x="1269876" y="1844824"/>
            <a:ext cx="8774183" cy="3240360"/>
          </a:xfrm>
          <a:prstGeom prst="rect">
            <a:avLst/>
          </a:prstGeom>
        </p:spPr>
      </p:pic>
      <p:sp>
        <p:nvSpPr>
          <p:cNvPr id="5" name="文本框 4">
            <a:extLst>
              <a:ext uri="{FF2B5EF4-FFF2-40B4-BE49-F238E27FC236}">
                <a16:creationId xmlns:a16="http://schemas.microsoft.com/office/drawing/2014/main" id="{421AF6F4-45BD-4E31-85BE-42226AB324D5}"/>
              </a:ext>
            </a:extLst>
          </p:cNvPr>
          <p:cNvSpPr txBox="1"/>
          <p:nvPr/>
        </p:nvSpPr>
        <p:spPr>
          <a:xfrm>
            <a:off x="1119134" y="5211777"/>
            <a:ext cx="8924925" cy="1169551"/>
          </a:xfrm>
          <a:prstGeom prst="rect">
            <a:avLst/>
          </a:prstGeom>
          <a:noFill/>
        </p:spPr>
        <p:txBody>
          <a:bodyPr wrap="square" rtlCol="0">
            <a:spAutoFit/>
          </a:bodyPr>
          <a:lstStyle/>
          <a:p>
            <a:r>
              <a:rPr lang="zh-CN" altLang="en-US" sz="1400" dirty="0"/>
              <a:t>如图，上边的例子中不可变数值</a:t>
            </a:r>
            <a:r>
              <a:rPr lang="en-US" altLang="zh-CN" sz="1400" dirty="0"/>
              <a:t>b </a:t>
            </a:r>
            <a:r>
              <a:rPr lang="zh-CN" altLang="en-US" sz="1400" dirty="0"/>
              <a:t>不能改变原来的引用值，需要重新开辟空间并且在之前值的基础上进行改变</a:t>
            </a:r>
            <a:r>
              <a:rPr lang="en-US" altLang="zh-CN" sz="1400" dirty="0"/>
              <a:t>, </a:t>
            </a:r>
            <a:r>
              <a:rPr lang="zh-CN" altLang="en-US" sz="1400" dirty="0"/>
              <a:t>字符串，与</a:t>
            </a:r>
            <a:r>
              <a:rPr lang="en-US" altLang="zh-CN" sz="1400" dirty="0"/>
              <a:t>tuple </a:t>
            </a:r>
            <a:r>
              <a:rPr lang="zh-CN" altLang="en-US" sz="1400" dirty="0"/>
              <a:t>类型与数值型效果相类似。</a:t>
            </a:r>
            <a:endParaRPr lang="en-US" altLang="zh-CN" sz="1400" dirty="0"/>
          </a:p>
          <a:p>
            <a:endParaRPr lang="en-US" altLang="zh-CN" sz="1400" dirty="0"/>
          </a:p>
          <a:p>
            <a:r>
              <a:rPr lang="zh-CN" altLang="en-US" sz="1400" dirty="0"/>
              <a:t>可变数据类型</a:t>
            </a:r>
            <a:r>
              <a:rPr lang="en-US" altLang="zh-CN" sz="1400" dirty="0"/>
              <a:t>list </a:t>
            </a:r>
            <a:r>
              <a:rPr lang="zh-CN" altLang="en-US" sz="1400" dirty="0"/>
              <a:t>操作中，</a:t>
            </a:r>
            <a:r>
              <a:rPr lang="en-US" altLang="zh-CN" sz="1400" dirty="0"/>
              <a:t>d </a:t>
            </a:r>
            <a:r>
              <a:rPr lang="zh-CN" altLang="en-US" sz="1400" dirty="0"/>
              <a:t>的引用值原地发生了改变没有新空间的申请，且</a:t>
            </a:r>
            <a:r>
              <a:rPr lang="en-US" altLang="zh-CN" sz="1400" dirty="0"/>
              <a:t>c </a:t>
            </a:r>
            <a:r>
              <a:rPr lang="zh-CN" altLang="en-US" sz="1400" dirty="0"/>
              <a:t>的值也相应变化。其他</a:t>
            </a:r>
            <a:r>
              <a:rPr lang="en-US" altLang="zh-CN" sz="1400" dirty="0" err="1"/>
              <a:t>dict</a:t>
            </a:r>
            <a:r>
              <a:rPr lang="en-US" altLang="zh-CN" sz="1400" dirty="0"/>
              <a:t>,</a:t>
            </a:r>
            <a:r>
              <a:rPr lang="zh-CN" altLang="en-US" sz="1400" dirty="0"/>
              <a:t>与</a:t>
            </a:r>
            <a:r>
              <a:rPr lang="en-US" altLang="zh-CN" sz="1400" dirty="0"/>
              <a:t>set</a:t>
            </a:r>
            <a:r>
              <a:rPr lang="zh-CN" altLang="en-US" sz="1400" dirty="0"/>
              <a:t>的效果也与</a:t>
            </a:r>
            <a:r>
              <a:rPr lang="en-US" altLang="zh-CN" sz="1400" dirty="0"/>
              <a:t>list </a:t>
            </a:r>
            <a:r>
              <a:rPr lang="zh-CN" altLang="en-US" sz="1400" dirty="0"/>
              <a:t>相类似。</a:t>
            </a:r>
          </a:p>
        </p:txBody>
      </p:sp>
    </p:spTree>
    <p:extLst>
      <p:ext uri="{BB962C8B-B14F-4D97-AF65-F5344CB8AC3E}">
        <p14:creationId xmlns:p14="http://schemas.microsoft.com/office/powerpoint/2010/main" val="413024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E0D3A2A-55E2-45AD-BF14-4111EEBAD320}"/>
              </a:ext>
            </a:extLst>
          </p:cNvPr>
          <p:cNvSpPr>
            <a:spLocks noGrp="1"/>
          </p:cNvSpPr>
          <p:nvPr>
            <p:ph idx="1"/>
          </p:nvPr>
        </p:nvSpPr>
        <p:spPr>
          <a:xfrm>
            <a:off x="1117309" y="548680"/>
            <a:ext cx="10157354" cy="5623520"/>
          </a:xfrm>
        </p:spPr>
        <p:txBody>
          <a:bodyPr/>
          <a:lstStyle/>
          <a:p>
            <a:pPr marL="0" indent="0">
              <a:buNone/>
            </a:pPr>
            <a:r>
              <a:rPr lang="en-US" altLang="zh-CN" sz="1600" b="1" dirty="0"/>
              <a:t>7. </a:t>
            </a:r>
            <a:r>
              <a:rPr lang="zh-CN" altLang="en-US" sz="1600" b="1" dirty="0"/>
              <a:t>赋值与深浅拷贝</a:t>
            </a:r>
            <a:endParaRPr lang="en-US" altLang="zh-CN" sz="1600" b="1" dirty="0"/>
          </a:p>
          <a:p>
            <a:pPr marL="0" indent="0">
              <a:buNone/>
            </a:pPr>
            <a:r>
              <a:rPr lang="zh-CN" altLang="en-US" sz="1600" dirty="0"/>
              <a:t>一、数字和字符串</a:t>
            </a:r>
            <a:endParaRPr lang="en-US" altLang="zh-CN" sz="1600" dirty="0"/>
          </a:p>
          <a:p>
            <a:pPr marL="0" indent="0">
              <a:buNone/>
            </a:pPr>
            <a:r>
              <a:rPr lang="en-US" altLang="zh-CN" sz="1600" dirty="0"/>
              <a:t>1</a:t>
            </a:r>
            <a:r>
              <a:rPr lang="zh-CN" altLang="en-US" sz="1600" dirty="0"/>
              <a:t>）赋值 </a:t>
            </a:r>
            <a:r>
              <a:rPr lang="en-US" altLang="zh-CN" sz="1600" dirty="0"/>
              <a:t>=</a:t>
            </a:r>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r>
              <a:rPr lang="zh-CN" altLang="en-US" sz="1400" dirty="0"/>
              <a:t>根据实验效果，</a:t>
            </a:r>
            <a:r>
              <a:rPr lang="en-US" altLang="zh-CN" sz="1400" dirty="0"/>
              <a:t>a, c </a:t>
            </a:r>
            <a:r>
              <a:rPr lang="zh-CN" altLang="en-US" sz="1400" dirty="0"/>
              <a:t>是指向同一块内存的不同“引用</a:t>
            </a:r>
            <a:r>
              <a:rPr lang="en-US" altLang="zh-CN" sz="1400" dirty="0"/>
              <a:t>”</a:t>
            </a:r>
            <a:r>
              <a:rPr lang="zh-CN" altLang="en-US" sz="1400" dirty="0"/>
              <a:t>，</a:t>
            </a:r>
            <a:r>
              <a:rPr lang="en-US" altLang="zh-CN" sz="1400" dirty="0"/>
              <a:t>c = a </a:t>
            </a:r>
            <a:r>
              <a:rPr lang="zh-CN" altLang="en-US" sz="1400" dirty="0"/>
              <a:t>等价于 </a:t>
            </a:r>
            <a:r>
              <a:rPr lang="en-US" altLang="zh-CN" sz="1400" dirty="0"/>
              <a:t>c = 1345</a:t>
            </a:r>
            <a:r>
              <a:rPr lang="zh-CN" altLang="en-US" sz="1400" dirty="0"/>
              <a:t>。 同理</a:t>
            </a:r>
            <a:r>
              <a:rPr lang="en-US" altLang="zh-CN" sz="1400" dirty="0"/>
              <a:t>, </a:t>
            </a:r>
            <a:r>
              <a:rPr lang="zh-CN" altLang="en-US" sz="1400" dirty="0"/>
              <a:t>字符串与数字的赋值原理相同。</a:t>
            </a:r>
            <a:endParaRPr lang="en-US" altLang="zh-CN" sz="1400" dirty="0"/>
          </a:p>
          <a:p>
            <a:pPr marL="0" indent="0">
              <a:buNone/>
            </a:pPr>
            <a:r>
              <a:rPr lang="zh-CN" altLang="en-US" sz="1400" b="1" dirty="0">
                <a:solidFill>
                  <a:srgbClr val="0070C0"/>
                </a:solidFill>
              </a:rPr>
              <a:t>结论：对于通过用 </a:t>
            </a:r>
            <a:r>
              <a:rPr lang="en-US" altLang="zh-CN" sz="1400" b="1" dirty="0">
                <a:solidFill>
                  <a:srgbClr val="0070C0"/>
                </a:solidFill>
              </a:rPr>
              <a:t>= </a:t>
            </a:r>
            <a:r>
              <a:rPr lang="zh-CN" altLang="en-US" sz="1400" b="1" dirty="0">
                <a:solidFill>
                  <a:srgbClr val="0070C0"/>
                </a:solidFill>
              </a:rPr>
              <a:t>号赋值，数字和字符串在内存当中用的都是同一块地址， 只是不同的引用。</a:t>
            </a:r>
            <a:endParaRPr lang="en-US" altLang="zh-CN" sz="1400" dirty="0">
              <a:solidFill>
                <a:srgbClr val="0070C0"/>
              </a:solidFill>
            </a:endParaRPr>
          </a:p>
          <a:p>
            <a:pPr marL="0" indent="0">
              <a:buNone/>
            </a:pPr>
            <a:r>
              <a:rPr lang="en-US" altLang="zh-CN" sz="1600" dirty="0"/>
              <a:t>2</a:t>
            </a:r>
            <a:r>
              <a:rPr lang="zh-CN" altLang="en-US" sz="1600" dirty="0"/>
              <a:t>） 浅拷贝</a:t>
            </a:r>
            <a:endParaRPr lang="en-US" altLang="zh-CN" sz="1600" dirty="0"/>
          </a:p>
          <a:p>
            <a:pPr marL="0" indent="0">
              <a:buNone/>
            </a:pPr>
            <a:r>
              <a:rPr lang="zh-CN" altLang="en-US" sz="1400" dirty="0"/>
              <a:t>通过使用</a:t>
            </a:r>
            <a:r>
              <a:rPr lang="en-US" altLang="zh-CN" sz="1400" dirty="0"/>
              <a:t>copy</a:t>
            </a:r>
            <a:r>
              <a:rPr lang="zh-CN" altLang="en-US" sz="1400" dirty="0"/>
              <a:t>模块里的</a:t>
            </a:r>
            <a:r>
              <a:rPr lang="en-US" altLang="zh-CN" sz="1400" dirty="0"/>
              <a:t>copy()</a:t>
            </a:r>
            <a:r>
              <a:rPr lang="zh-CN" altLang="en-US" sz="1400" dirty="0"/>
              <a:t>函数来进行浅拷贝操作，</a:t>
            </a:r>
            <a:endParaRPr lang="en-US" altLang="zh-CN" sz="1400" dirty="0"/>
          </a:p>
          <a:p>
            <a:pPr marL="0" indent="0">
              <a:buNone/>
            </a:pPr>
            <a:r>
              <a:rPr lang="zh-CN" altLang="en-US" sz="1400" dirty="0"/>
              <a:t>实验结果右侧如图：</a:t>
            </a:r>
            <a:endParaRPr lang="en-US" altLang="zh-CN" sz="1400" dirty="0"/>
          </a:p>
          <a:p>
            <a:pPr marL="0" indent="0">
              <a:buNone/>
            </a:pPr>
            <a:endParaRPr lang="zh-CN" altLang="en-US" sz="1600" dirty="0"/>
          </a:p>
        </p:txBody>
      </p:sp>
      <p:pic>
        <p:nvPicPr>
          <p:cNvPr id="2" name="图片 1">
            <a:extLst>
              <a:ext uri="{FF2B5EF4-FFF2-40B4-BE49-F238E27FC236}">
                <a16:creationId xmlns:a16="http://schemas.microsoft.com/office/drawing/2014/main" id="{77061AC0-E2F3-42DA-B0BC-4A069BC32441}"/>
              </a:ext>
            </a:extLst>
          </p:cNvPr>
          <p:cNvPicPr>
            <a:picLocks noChangeAspect="1"/>
          </p:cNvPicPr>
          <p:nvPr/>
        </p:nvPicPr>
        <p:blipFill>
          <a:blip r:embed="rId2"/>
          <a:stretch>
            <a:fillRect/>
          </a:stretch>
        </p:blipFill>
        <p:spPr>
          <a:xfrm>
            <a:off x="1341884" y="1988840"/>
            <a:ext cx="6696075" cy="1819275"/>
          </a:xfrm>
          <a:prstGeom prst="rect">
            <a:avLst/>
          </a:prstGeom>
        </p:spPr>
      </p:pic>
      <p:pic>
        <p:nvPicPr>
          <p:cNvPr id="4" name="内容占位符 3">
            <a:extLst>
              <a:ext uri="{FF2B5EF4-FFF2-40B4-BE49-F238E27FC236}">
                <a16:creationId xmlns:a16="http://schemas.microsoft.com/office/drawing/2014/main" id="{A70399B6-9C30-470D-A4FB-92D9437D93A9}"/>
              </a:ext>
            </a:extLst>
          </p:cNvPr>
          <p:cNvPicPr>
            <a:picLocks noChangeAspect="1"/>
          </p:cNvPicPr>
          <p:nvPr/>
        </p:nvPicPr>
        <p:blipFill>
          <a:blip r:embed="rId3"/>
          <a:stretch>
            <a:fillRect/>
          </a:stretch>
        </p:blipFill>
        <p:spPr>
          <a:xfrm>
            <a:off x="6206380" y="4918725"/>
            <a:ext cx="3672408" cy="1253475"/>
          </a:xfrm>
          <a:prstGeom prst="rect">
            <a:avLst/>
          </a:prstGeom>
        </p:spPr>
      </p:pic>
    </p:spTree>
    <p:extLst>
      <p:ext uri="{BB962C8B-B14F-4D97-AF65-F5344CB8AC3E}">
        <p14:creationId xmlns:p14="http://schemas.microsoft.com/office/powerpoint/2010/main" val="22796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99884C52-7628-462D-A510-48E565E603E8}"/>
              </a:ext>
            </a:extLst>
          </p:cNvPr>
          <p:cNvSpPr>
            <a:spLocks noGrp="1"/>
          </p:cNvSpPr>
          <p:nvPr>
            <p:ph idx="1"/>
          </p:nvPr>
        </p:nvSpPr>
        <p:spPr>
          <a:xfrm>
            <a:off x="1117309" y="476672"/>
            <a:ext cx="10157354" cy="5695528"/>
          </a:xfrm>
        </p:spPr>
        <p:txBody>
          <a:bodyPr>
            <a:normAutofit/>
          </a:bodyPr>
          <a:lstStyle/>
          <a:p>
            <a:pPr marL="0" indent="0">
              <a:buNone/>
            </a:pPr>
            <a:r>
              <a:rPr lang="zh-CN" altLang="en-US" sz="1400" dirty="0"/>
              <a:t>根据结果，浅拷贝中</a:t>
            </a:r>
            <a:r>
              <a:rPr lang="en-US" altLang="zh-CN" sz="1400" dirty="0"/>
              <a:t>a, b </a:t>
            </a:r>
            <a:r>
              <a:rPr lang="zh-CN" altLang="en-US" sz="1400" dirty="0"/>
              <a:t>指向同一块内存地址</a:t>
            </a:r>
            <a:r>
              <a:rPr lang="en-US" altLang="zh-CN" sz="1400" dirty="0"/>
              <a:t>, </a:t>
            </a:r>
            <a:r>
              <a:rPr lang="zh-CN" altLang="en-US" sz="1400" dirty="0"/>
              <a:t>则，</a:t>
            </a:r>
            <a:r>
              <a:rPr lang="zh-CN" altLang="en-US" sz="1400" b="1" dirty="0"/>
              <a:t>对于浅拷贝，数字和字符串在内存当中用的也是同一块地址。</a:t>
            </a:r>
            <a:endParaRPr lang="en-US" altLang="zh-CN" sz="1400" b="1" dirty="0"/>
          </a:p>
          <a:p>
            <a:pPr marL="0" indent="0">
              <a:buNone/>
            </a:pPr>
            <a:r>
              <a:rPr lang="en-US" altLang="zh-CN" sz="1600" dirty="0"/>
              <a:t>3</a:t>
            </a:r>
            <a:r>
              <a:rPr lang="zh-CN" altLang="en-US" sz="1600" dirty="0"/>
              <a:t>） 深拷贝</a:t>
            </a:r>
            <a:endParaRPr lang="en-US" altLang="zh-CN" sz="1600" dirty="0"/>
          </a:p>
          <a:p>
            <a:pPr marL="0" indent="0">
              <a:buNone/>
            </a:pPr>
            <a:r>
              <a:rPr lang="zh-CN" altLang="zh-CN" sz="1400" dirty="0"/>
              <a:t>深拷贝是用copy模块里的</a:t>
            </a:r>
            <a:r>
              <a:rPr lang="zh-CN" altLang="zh-CN" sz="1400" dirty="0">
                <a:solidFill>
                  <a:srgbClr val="C00000"/>
                </a:solidFill>
              </a:rPr>
              <a:t>deepcopy()</a:t>
            </a:r>
            <a:r>
              <a:rPr lang="zh-CN" altLang="zh-CN" sz="1400" dirty="0"/>
              <a:t>函数 </a:t>
            </a:r>
            <a:endParaRPr lang="en-US" altLang="zh-CN" sz="1400" dirty="0"/>
          </a:p>
          <a:p>
            <a:pPr marL="0" indent="0">
              <a:buNone/>
            </a:pPr>
            <a:r>
              <a:rPr lang="en-US" altLang="zh-CN" sz="1400" dirty="0"/>
              <a:t> </a:t>
            </a:r>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lnSpc>
                <a:spcPts val="500"/>
              </a:lnSpc>
              <a:buNone/>
            </a:pPr>
            <a:endParaRPr lang="en-US" altLang="zh-CN" sz="1400" dirty="0"/>
          </a:p>
          <a:p>
            <a:pPr marL="0" indent="0">
              <a:lnSpc>
                <a:spcPts val="500"/>
              </a:lnSpc>
              <a:buNone/>
            </a:pPr>
            <a:endParaRPr lang="en-US" altLang="zh-CN" sz="1400" dirty="0"/>
          </a:p>
          <a:p>
            <a:pPr marL="0" indent="0">
              <a:lnSpc>
                <a:spcPts val="500"/>
              </a:lnSpc>
              <a:buNone/>
            </a:pPr>
            <a:r>
              <a:rPr lang="zh-CN" altLang="en-US" sz="1400" dirty="0"/>
              <a:t>查看结果发现，对于深拷贝，数字和字符串在内存当中用的也是同一块地址。</a:t>
            </a:r>
            <a:r>
              <a:rPr lang="zh-CN" altLang="en-US" sz="1400" b="1" dirty="0"/>
              <a:t>所以综上所述，对于数字和字符串的赋值、</a:t>
            </a:r>
            <a:endParaRPr lang="en-US" altLang="zh-CN" sz="1400" b="1" dirty="0"/>
          </a:p>
          <a:p>
            <a:pPr marL="0" indent="0">
              <a:lnSpc>
                <a:spcPts val="500"/>
              </a:lnSpc>
              <a:buNone/>
            </a:pPr>
            <a:r>
              <a:rPr lang="zh-CN" altLang="en-US" sz="1400" b="1" dirty="0"/>
              <a:t>浅拷贝、深拷贝在内存当中用的都是同一块地址。</a:t>
            </a:r>
            <a:endParaRPr lang="en-US" altLang="zh-CN" sz="1400" b="1" dirty="0"/>
          </a:p>
          <a:p>
            <a:pPr marL="0" indent="0">
              <a:lnSpc>
                <a:spcPts val="500"/>
              </a:lnSpc>
              <a:buNone/>
            </a:pPr>
            <a:r>
              <a:rPr lang="zh-CN" altLang="en-US" sz="1400" dirty="0"/>
              <a:t>原理如下图：</a:t>
            </a:r>
          </a:p>
          <a:p>
            <a:pPr marL="0" indent="0">
              <a:buNone/>
            </a:pPr>
            <a:endParaRPr lang="en-US" altLang="zh-CN" sz="1400" dirty="0"/>
          </a:p>
        </p:txBody>
      </p:sp>
      <p:pic>
        <p:nvPicPr>
          <p:cNvPr id="7" name="图片 6">
            <a:extLst>
              <a:ext uri="{FF2B5EF4-FFF2-40B4-BE49-F238E27FC236}">
                <a16:creationId xmlns:a16="http://schemas.microsoft.com/office/drawing/2014/main" id="{EE87A413-A47C-4B37-8736-A0315F22134F}"/>
              </a:ext>
            </a:extLst>
          </p:cNvPr>
          <p:cNvPicPr>
            <a:picLocks noChangeAspect="1"/>
          </p:cNvPicPr>
          <p:nvPr/>
        </p:nvPicPr>
        <p:blipFill>
          <a:blip r:embed="rId2"/>
          <a:stretch>
            <a:fillRect/>
          </a:stretch>
        </p:blipFill>
        <p:spPr>
          <a:xfrm>
            <a:off x="1269876" y="2060848"/>
            <a:ext cx="5112568" cy="1619250"/>
          </a:xfrm>
          <a:prstGeom prst="rect">
            <a:avLst/>
          </a:prstGeom>
        </p:spPr>
      </p:pic>
    </p:spTree>
    <p:extLst>
      <p:ext uri="{BB962C8B-B14F-4D97-AF65-F5344CB8AC3E}">
        <p14:creationId xmlns:p14="http://schemas.microsoft.com/office/powerpoint/2010/main" val="106372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B5C0655-DE7C-4BC5-97D9-D565C76E909A}"/>
              </a:ext>
            </a:extLst>
          </p:cNvPr>
          <p:cNvPicPr>
            <a:picLocks noChangeAspect="1"/>
          </p:cNvPicPr>
          <p:nvPr/>
        </p:nvPicPr>
        <p:blipFill>
          <a:blip r:embed="rId2"/>
          <a:stretch>
            <a:fillRect/>
          </a:stretch>
        </p:blipFill>
        <p:spPr>
          <a:xfrm>
            <a:off x="3214092" y="1676400"/>
            <a:ext cx="4739647" cy="3505200"/>
          </a:xfrm>
          <a:prstGeom prst="rect">
            <a:avLst/>
          </a:prstGeom>
        </p:spPr>
      </p:pic>
    </p:spTree>
    <p:extLst>
      <p:ext uri="{BB962C8B-B14F-4D97-AF65-F5344CB8AC3E}">
        <p14:creationId xmlns:p14="http://schemas.microsoft.com/office/powerpoint/2010/main" val="70197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CCF15C-FD92-419D-8EE1-B3583C7DFACF}"/>
              </a:ext>
            </a:extLst>
          </p:cNvPr>
          <p:cNvSpPr>
            <a:spLocks noGrp="1"/>
          </p:cNvSpPr>
          <p:nvPr>
            <p:ph idx="1"/>
          </p:nvPr>
        </p:nvSpPr>
        <p:spPr>
          <a:xfrm>
            <a:off x="1117309" y="692696"/>
            <a:ext cx="10157354" cy="5479504"/>
          </a:xfrm>
        </p:spPr>
        <p:txBody>
          <a:bodyPr>
            <a:normAutofit/>
          </a:bodyPr>
          <a:lstStyle/>
          <a:p>
            <a:r>
              <a:rPr lang="en-US" altLang="zh-CN" dirty="0"/>
              <a:t>1. python </a:t>
            </a:r>
            <a:r>
              <a:rPr lang="zh-CN" altLang="en-US" dirty="0"/>
              <a:t>基础</a:t>
            </a:r>
            <a:endParaRPr lang="en-US" altLang="zh-CN" dirty="0"/>
          </a:p>
          <a:p>
            <a:r>
              <a:rPr lang="en-US" altLang="zh-CN" dirty="0"/>
              <a:t>2. </a:t>
            </a:r>
            <a:r>
              <a:rPr lang="zh-CN" altLang="en-US" dirty="0"/>
              <a:t>字符串和文本</a:t>
            </a:r>
            <a:r>
              <a:rPr lang="en-US" altLang="zh-CN" dirty="0"/>
              <a:t>/ </a:t>
            </a:r>
            <a:r>
              <a:rPr lang="zh-CN" altLang="en-US" dirty="0"/>
              <a:t>正则表达式</a:t>
            </a:r>
            <a:endParaRPr lang="en-US" altLang="zh-CN" dirty="0"/>
          </a:p>
          <a:p>
            <a:r>
              <a:rPr lang="en-US" altLang="zh-CN" dirty="0"/>
              <a:t>3.</a:t>
            </a:r>
            <a:r>
              <a:rPr lang="zh-CN" altLang="en-US" dirty="0"/>
              <a:t> 日期与文件</a:t>
            </a:r>
            <a:r>
              <a:rPr lang="en-US" altLang="zh-CN" dirty="0" err="1"/>
              <a:t>io</a:t>
            </a:r>
            <a:endParaRPr lang="en-US" altLang="zh-CN" dirty="0"/>
          </a:p>
          <a:p>
            <a:r>
              <a:rPr lang="en-US" altLang="zh-CN" dirty="0"/>
              <a:t>4. </a:t>
            </a:r>
            <a:r>
              <a:rPr lang="zh-CN" altLang="en-US" dirty="0"/>
              <a:t>函数，类与对象</a:t>
            </a:r>
            <a:r>
              <a:rPr lang="en-US" altLang="zh-CN" dirty="0"/>
              <a:t>/</a:t>
            </a:r>
            <a:r>
              <a:rPr lang="zh-CN" altLang="en-US" dirty="0"/>
              <a:t>函数闭包</a:t>
            </a:r>
            <a:endParaRPr lang="en-US" altLang="zh-CN" dirty="0"/>
          </a:p>
          <a:p>
            <a:r>
              <a:rPr lang="en-US" altLang="zh-CN" dirty="0"/>
              <a:t>5. </a:t>
            </a:r>
            <a:r>
              <a:rPr lang="zh-CN" altLang="en-US" dirty="0"/>
              <a:t>模块与包   </a:t>
            </a:r>
            <a:endParaRPr lang="en-US" altLang="zh-CN" dirty="0"/>
          </a:p>
          <a:p>
            <a:r>
              <a:rPr lang="en-US" altLang="zh-CN" dirty="0"/>
              <a:t>6. Python 2 </a:t>
            </a:r>
            <a:r>
              <a:rPr lang="zh-CN" altLang="en-US" dirty="0"/>
              <a:t>与 </a:t>
            </a:r>
            <a:r>
              <a:rPr lang="en-US" altLang="zh-CN" dirty="0"/>
              <a:t>python3 </a:t>
            </a:r>
            <a:r>
              <a:rPr lang="zh-CN" altLang="en-US" dirty="0"/>
              <a:t>区别</a:t>
            </a:r>
            <a:endParaRPr lang="en-US" altLang="zh-CN" dirty="0"/>
          </a:p>
          <a:p>
            <a:r>
              <a:rPr lang="en-US" altLang="zh-CN" dirty="0"/>
              <a:t>7. </a:t>
            </a:r>
            <a:r>
              <a:rPr lang="zh-CN" altLang="en-US" dirty="0"/>
              <a:t>数据库操作 </a:t>
            </a:r>
            <a:r>
              <a:rPr lang="en-US" altLang="zh-CN" dirty="0" err="1"/>
              <a:t>mysql</a:t>
            </a:r>
            <a:r>
              <a:rPr lang="en-US" altLang="zh-CN" dirty="0"/>
              <a:t>, </a:t>
            </a:r>
            <a:r>
              <a:rPr lang="en-US" altLang="zh-CN" dirty="0" err="1"/>
              <a:t>redis</a:t>
            </a:r>
            <a:r>
              <a:rPr lang="en-US" altLang="zh-CN" dirty="0"/>
              <a:t> ,</a:t>
            </a:r>
            <a:r>
              <a:rPr lang="zh-CN" altLang="en-US" dirty="0"/>
              <a:t>数据库基础</a:t>
            </a:r>
            <a:endParaRPr lang="en-US" altLang="zh-CN" dirty="0"/>
          </a:p>
          <a:p>
            <a:r>
              <a:rPr lang="en-US" altLang="zh-CN" dirty="0"/>
              <a:t>8. git </a:t>
            </a:r>
            <a:r>
              <a:rPr lang="zh-CN" altLang="en-US" dirty="0"/>
              <a:t>原理及应用</a:t>
            </a:r>
            <a:endParaRPr lang="en-US" altLang="zh-CN" dirty="0"/>
          </a:p>
          <a:p>
            <a:endParaRPr lang="en-US" altLang="zh-CN" dirty="0"/>
          </a:p>
          <a:p>
            <a:pPr marL="0" indent="0">
              <a:buNone/>
            </a:pPr>
            <a:endParaRPr lang="en-US" altLang="zh-CN" dirty="0"/>
          </a:p>
        </p:txBody>
      </p:sp>
    </p:spTree>
    <p:extLst>
      <p:ext uri="{BB962C8B-B14F-4D97-AF65-F5344CB8AC3E}">
        <p14:creationId xmlns:p14="http://schemas.microsoft.com/office/powerpoint/2010/main" val="44523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C3B86F6-FAD4-4533-9CEA-4500C8D25050}"/>
              </a:ext>
            </a:extLst>
          </p:cNvPr>
          <p:cNvSpPr>
            <a:spLocks noGrp="1"/>
          </p:cNvSpPr>
          <p:nvPr>
            <p:ph idx="1"/>
          </p:nvPr>
        </p:nvSpPr>
        <p:spPr>
          <a:xfrm>
            <a:off x="1117309" y="476672"/>
            <a:ext cx="10157354" cy="5695528"/>
          </a:xfrm>
        </p:spPr>
        <p:txBody>
          <a:bodyPr/>
          <a:lstStyle/>
          <a:p>
            <a:pPr marL="0" indent="0">
              <a:buNone/>
            </a:pPr>
            <a:r>
              <a:rPr lang="zh-CN" altLang="en-US" sz="1600" dirty="0"/>
              <a:t>二、字典、列表、元组等其他类型的拷贝</a:t>
            </a:r>
          </a:p>
          <a:p>
            <a:pPr marL="0" indent="0">
              <a:buNone/>
            </a:pPr>
            <a:r>
              <a:rPr lang="en-US" altLang="zh-CN" sz="1600" dirty="0"/>
              <a:t>1</a:t>
            </a:r>
            <a:r>
              <a:rPr lang="zh-CN" altLang="en-US" sz="1600" dirty="0"/>
              <a:t>）赋值 </a:t>
            </a:r>
            <a:r>
              <a:rPr lang="en-US" altLang="zh-CN" sz="1600" dirty="0"/>
              <a:t>=</a:t>
            </a:r>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lnSpc>
                <a:spcPts val="500"/>
              </a:lnSpc>
              <a:buNone/>
            </a:pPr>
            <a:endParaRPr lang="en-US" altLang="zh-CN" sz="1400" dirty="0"/>
          </a:p>
          <a:p>
            <a:pPr marL="0" indent="0">
              <a:lnSpc>
                <a:spcPts val="500"/>
              </a:lnSpc>
              <a:buNone/>
            </a:pPr>
            <a:endParaRPr lang="en-US" altLang="zh-CN" sz="1400" dirty="0"/>
          </a:p>
          <a:p>
            <a:pPr marL="0" indent="0">
              <a:lnSpc>
                <a:spcPts val="500"/>
              </a:lnSpc>
              <a:buNone/>
            </a:pPr>
            <a:endParaRPr lang="en-US" altLang="zh-CN" sz="1400" dirty="0"/>
          </a:p>
          <a:p>
            <a:pPr marL="0" indent="0">
              <a:lnSpc>
                <a:spcPts val="500"/>
              </a:lnSpc>
              <a:buNone/>
            </a:pPr>
            <a:endParaRPr lang="en-US" altLang="zh-CN" sz="1400" dirty="0"/>
          </a:p>
          <a:p>
            <a:pPr marL="0" indent="0">
              <a:lnSpc>
                <a:spcPts val="500"/>
              </a:lnSpc>
              <a:buNone/>
            </a:pPr>
            <a:r>
              <a:rPr lang="zh-CN" altLang="en-US" sz="1400" dirty="0"/>
              <a:t>当我们把</a:t>
            </a:r>
            <a:r>
              <a:rPr lang="en-US" altLang="zh-CN" sz="1400" dirty="0"/>
              <a:t>n1</a:t>
            </a:r>
            <a:r>
              <a:rPr lang="zh-CN" altLang="en-US" sz="1400" dirty="0"/>
              <a:t>赋值给</a:t>
            </a:r>
            <a:r>
              <a:rPr lang="en-US" altLang="zh-CN" sz="1400" dirty="0"/>
              <a:t>n2</a:t>
            </a:r>
            <a:r>
              <a:rPr lang="zh-CN" altLang="en-US" sz="1400" dirty="0"/>
              <a:t>时，内存地址并没有发生变化，因为其实它也是只是把</a:t>
            </a:r>
            <a:r>
              <a:rPr lang="en-US" altLang="zh-CN" sz="1400" dirty="0"/>
              <a:t>n1</a:t>
            </a:r>
            <a:r>
              <a:rPr lang="zh-CN" altLang="en-US" sz="1400" dirty="0"/>
              <a:t>的引用拿过来赋值给</a:t>
            </a:r>
            <a:r>
              <a:rPr lang="en-US" altLang="zh-CN" sz="1400" dirty="0"/>
              <a:t>n2</a:t>
            </a:r>
            <a:r>
              <a:rPr lang="zh-CN" altLang="en-US" sz="1400" dirty="0"/>
              <a:t>而已</a:t>
            </a:r>
            <a:endParaRPr lang="en-US" altLang="zh-CN" sz="1400" dirty="0"/>
          </a:p>
          <a:p>
            <a:pPr marL="0" indent="0">
              <a:lnSpc>
                <a:spcPts val="500"/>
              </a:lnSpc>
              <a:buNone/>
            </a:pPr>
            <a:r>
              <a:rPr lang="en-US" altLang="zh-CN" sz="1400" dirty="0"/>
              <a:t>(n1 </a:t>
            </a:r>
            <a:r>
              <a:rPr lang="zh-CN" altLang="en-US" sz="1400" dirty="0"/>
              <a:t>字典中嵌套字典类型数据</a:t>
            </a:r>
            <a:r>
              <a:rPr lang="en-US" altLang="zh-CN" sz="1400" dirty="0"/>
              <a:t>)</a:t>
            </a:r>
            <a:r>
              <a:rPr lang="zh-CN" altLang="en-US" sz="1400" dirty="0"/>
              <a:t>， 原理如下图：</a:t>
            </a:r>
            <a:endParaRPr lang="en-US" altLang="zh-CN" sz="1400" dirty="0"/>
          </a:p>
          <a:p>
            <a:pPr marL="0" indent="0">
              <a:lnSpc>
                <a:spcPts val="500"/>
              </a:lnSpc>
              <a:buNone/>
            </a:pPr>
            <a:endParaRPr lang="en-US" altLang="zh-CN" sz="1400" dirty="0"/>
          </a:p>
          <a:p>
            <a:pPr marL="0" indent="0">
              <a:lnSpc>
                <a:spcPts val="500"/>
              </a:lnSpc>
              <a:buNone/>
            </a:pPr>
            <a:r>
              <a:rPr lang="zh-CN" altLang="en-US" sz="1400" b="1" dirty="0"/>
              <a:t>结论：对于赋值，字典、列表、元组等其他类型用的内存地址不会变化， 只是产生一个新的</a:t>
            </a:r>
            <a:r>
              <a:rPr lang="zh-CN" altLang="en-US" sz="1400" b="1" dirty="0">
                <a:solidFill>
                  <a:srgbClr val="7030A0"/>
                </a:solidFill>
              </a:rPr>
              <a:t>引用</a:t>
            </a:r>
            <a:r>
              <a:rPr lang="zh-CN" altLang="en-US" sz="1400" b="1" dirty="0"/>
              <a:t>指向内存地址。</a:t>
            </a:r>
            <a:endParaRPr lang="en-US" altLang="zh-CN" sz="1400" dirty="0"/>
          </a:p>
          <a:p>
            <a:pPr marL="0" indent="0">
              <a:buNone/>
            </a:pPr>
            <a:endParaRPr lang="en-US" altLang="zh-CN" sz="1400" dirty="0"/>
          </a:p>
        </p:txBody>
      </p:sp>
      <p:pic>
        <p:nvPicPr>
          <p:cNvPr id="5" name="图片 4">
            <a:extLst>
              <a:ext uri="{FF2B5EF4-FFF2-40B4-BE49-F238E27FC236}">
                <a16:creationId xmlns:a16="http://schemas.microsoft.com/office/drawing/2014/main" id="{6CD57210-05A9-4F3B-8093-F1F8DC816EAF}"/>
              </a:ext>
            </a:extLst>
          </p:cNvPr>
          <p:cNvPicPr>
            <a:picLocks noChangeAspect="1"/>
          </p:cNvPicPr>
          <p:nvPr/>
        </p:nvPicPr>
        <p:blipFill>
          <a:blip r:embed="rId2"/>
          <a:stretch>
            <a:fillRect/>
          </a:stretch>
        </p:blipFill>
        <p:spPr>
          <a:xfrm>
            <a:off x="1269876" y="1740260"/>
            <a:ext cx="7616575" cy="1584176"/>
          </a:xfrm>
          <a:prstGeom prst="rect">
            <a:avLst/>
          </a:prstGeom>
        </p:spPr>
      </p:pic>
    </p:spTree>
    <p:extLst>
      <p:ext uri="{BB962C8B-B14F-4D97-AF65-F5344CB8AC3E}">
        <p14:creationId xmlns:p14="http://schemas.microsoft.com/office/powerpoint/2010/main" val="236429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49B95EC-088E-4947-9E42-AA547AD826B4}"/>
              </a:ext>
            </a:extLst>
          </p:cNvPr>
          <p:cNvPicPr>
            <a:picLocks noChangeAspect="1"/>
          </p:cNvPicPr>
          <p:nvPr/>
        </p:nvPicPr>
        <p:blipFill>
          <a:blip r:embed="rId2"/>
          <a:stretch>
            <a:fillRect/>
          </a:stretch>
        </p:blipFill>
        <p:spPr>
          <a:xfrm>
            <a:off x="1717436" y="908720"/>
            <a:ext cx="8753952" cy="4803998"/>
          </a:xfrm>
          <a:prstGeom prst="rect">
            <a:avLst/>
          </a:prstGeom>
        </p:spPr>
      </p:pic>
    </p:spTree>
    <p:extLst>
      <p:ext uri="{BB962C8B-B14F-4D97-AF65-F5344CB8AC3E}">
        <p14:creationId xmlns:p14="http://schemas.microsoft.com/office/powerpoint/2010/main" val="266256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0C43B1E-629F-4DA5-865A-8CC83A241EA7}"/>
              </a:ext>
            </a:extLst>
          </p:cNvPr>
          <p:cNvSpPr>
            <a:spLocks noGrp="1"/>
          </p:cNvSpPr>
          <p:nvPr>
            <p:ph idx="1"/>
          </p:nvPr>
        </p:nvSpPr>
        <p:spPr>
          <a:xfrm>
            <a:off x="1117309" y="476672"/>
            <a:ext cx="10157354" cy="5695528"/>
          </a:xfrm>
        </p:spPr>
        <p:txBody>
          <a:bodyPr>
            <a:normAutofit/>
          </a:bodyPr>
          <a:lstStyle/>
          <a:p>
            <a:pPr marL="0" indent="0">
              <a:buNone/>
            </a:pPr>
            <a:r>
              <a:rPr lang="en-US" altLang="zh-CN" sz="1600" dirty="0"/>
              <a:t>2) </a:t>
            </a:r>
            <a:r>
              <a:rPr lang="zh-CN" altLang="en-US" sz="1600" dirty="0"/>
              <a:t>浅拷贝</a:t>
            </a: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r>
              <a:rPr lang="zh-CN" altLang="en-US" sz="1600" dirty="0"/>
              <a:t>通过以上结果可以看出，进行浅拷贝时，我们的字典第一层</a:t>
            </a:r>
            <a:r>
              <a:rPr lang="en-US" altLang="zh-CN" sz="1600" dirty="0"/>
              <a:t>a</a:t>
            </a:r>
            <a:r>
              <a:rPr lang="zh-CN" altLang="en-US" sz="1600" dirty="0"/>
              <a:t>和</a:t>
            </a:r>
            <a:r>
              <a:rPr lang="en-US" altLang="zh-CN" sz="1600" dirty="0"/>
              <a:t>b</a:t>
            </a:r>
            <a:r>
              <a:rPr lang="zh-CN" altLang="en-US" sz="1600" dirty="0"/>
              <a:t>指向的内存地址已经改变了，但是第二层列表的内存地址还是一样的， 所以它没有进行拷贝。原理如下图：</a:t>
            </a:r>
            <a:endParaRPr lang="en-US" altLang="zh-CN" sz="1600" dirty="0"/>
          </a:p>
          <a:p>
            <a:pPr marL="0" indent="0">
              <a:buNone/>
            </a:pPr>
            <a:endParaRPr lang="en-US" altLang="zh-CN" sz="1600" dirty="0"/>
          </a:p>
          <a:p>
            <a:pPr marL="0" indent="0">
              <a:buNone/>
            </a:pPr>
            <a:r>
              <a:rPr lang="zh-CN" altLang="en-US" sz="1600" b="1" dirty="0"/>
              <a:t>结论：所以对于浅拷贝，字典、列表、元组等类型，它们只拷贝第一层地址。</a:t>
            </a:r>
            <a:endParaRPr lang="en-US" altLang="zh-CN" sz="1600" b="1" dirty="0"/>
          </a:p>
          <a:p>
            <a:pPr marL="0" indent="0">
              <a:buNone/>
            </a:pPr>
            <a:endParaRPr lang="zh-CN" altLang="en-US" sz="1600" dirty="0"/>
          </a:p>
        </p:txBody>
      </p:sp>
      <p:pic>
        <p:nvPicPr>
          <p:cNvPr id="4" name="图片 3">
            <a:extLst>
              <a:ext uri="{FF2B5EF4-FFF2-40B4-BE49-F238E27FC236}">
                <a16:creationId xmlns:a16="http://schemas.microsoft.com/office/drawing/2014/main" id="{C8559F33-82B1-4869-9EB9-4FE6E229A6F0}"/>
              </a:ext>
            </a:extLst>
          </p:cNvPr>
          <p:cNvPicPr>
            <a:picLocks noChangeAspect="1"/>
          </p:cNvPicPr>
          <p:nvPr/>
        </p:nvPicPr>
        <p:blipFill>
          <a:blip r:embed="rId2"/>
          <a:stretch>
            <a:fillRect/>
          </a:stretch>
        </p:blipFill>
        <p:spPr>
          <a:xfrm>
            <a:off x="1269876" y="980728"/>
            <a:ext cx="7658100" cy="2247900"/>
          </a:xfrm>
          <a:prstGeom prst="rect">
            <a:avLst/>
          </a:prstGeom>
        </p:spPr>
      </p:pic>
    </p:spTree>
    <p:extLst>
      <p:ext uri="{BB962C8B-B14F-4D97-AF65-F5344CB8AC3E}">
        <p14:creationId xmlns:p14="http://schemas.microsoft.com/office/powerpoint/2010/main" val="363170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屏幕截图&#10;&#10;自动生成的说明">
            <a:extLst>
              <a:ext uri="{FF2B5EF4-FFF2-40B4-BE49-F238E27FC236}">
                <a16:creationId xmlns:a16="http://schemas.microsoft.com/office/drawing/2014/main" id="{A0CC55C3-7376-49EA-8B53-D0A026761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852" y="476672"/>
            <a:ext cx="9089355" cy="6093296"/>
          </a:xfrm>
          <a:prstGeom prst="rect">
            <a:avLst/>
          </a:prstGeom>
        </p:spPr>
      </p:pic>
    </p:spTree>
    <p:extLst>
      <p:ext uri="{BB962C8B-B14F-4D97-AF65-F5344CB8AC3E}">
        <p14:creationId xmlns:p14="http://schemas.microsoft.com/office/powerpoint/2010/main" val="151596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4C77F71-D826-48B5-984C-796A3172BAAE}"/>
              </a:ext>
            </a:extLst>
          </p:cNvPr>
          <p:cNvSpPr>
            <a:spLocks noGrp="1"/>
          </p:cNvSpPr>
          <p:nvPr>
            <p:ph idx="1"/>
          </p:nvPr>
        </p:nvSpPr>
        <p:spPr>
          <a:xfrm>
            <a:off x="1117309" y="404664"/>
            <a:ext cx="10157354" cy="5832648"/>
          </a:xfrm>
        </p:spPr>
        <p:txBody>
          <a:bodyPr>
            <a:normAutofit lnSpcReduction="10000"/>
          </a:bodyPr>
          <a:lstStyle/>
          <a:p>
            <a:pPr marL="0" indent="0">
              <a:buNone/>
            </a:pPr>
            <a:r>
              <a:rPr lang="en-US" altLang="zh-CN" sz="1600" dirty="0"/>
              <a:t>3) </a:t>
            </a:r>
            <a:r>
              <a:rPr lang="zh-CN" altLang="en-US" sz="1600" dirty="0"/>
              <a:t>深拷贝</a:t>
            </a: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500" dirty="0"/>
          </a:p>
          <a:p>
            <a:pPr marL="0" indent="0">
              <a:buNone/>
            </a:pPr>
            <a:r>
              <a:rPr lang="zh-CN" altLang="en-US" sz="1500" dirty="0"/>
              <a:t>通过以上结果发现，进行深拷贝时，字典里面的第一层和里面嵌套的地址都已经变了。对于深拷贝，它会拷贝多层，将第二层的列表也拷贝一份，如果还有第三层嵌套，那么第三层的也会拷贝，但是对于里面的最小元素，比如数字和字符串，这里就是“</a:t>
            </a:r>
            <a:r>
              <a:rPr lang="en-US" altLang="zh-CN" sz="1500" dirty="0" err="1"/>
              <a:t>zhangsan</a:t>
            </a:r>
            <a:r>
              <a:rPr lang="en-US" altLang="zh-CN" sz="1500" dirty="0"/>
              <a:t>”</a:t>
            </a:r>
            <a:r>
              <a:rPr lang="zh-CN" altLang="en-US" sz="1500" dirty="0"/>
              <a:t>，“</a:t>
            </a:r>
            <a:r>
              <a:rPr lang="en-US" altLang="zh-CN" sz="1500" dirty="0" err="1"/>
              <a:t>lisi</a:t>
            </a:r>
            <a:r>
              <a:rPr lang="en-US" altLang="zh-CN" sz="1500" dirty="0"/>
              <a:t>” </a:t>
            </a:r>
            <a:r>
              <a:rPr lang="zh-CN" altLang="en-US" sz="1500" dirty="0"/>
              <a:t>，“</a:t>
            </a:r>
            <a:r>
              <a:rPr lang="en-US" altLang="zh-CN" sz="1500" dirty="0"/>
              <a:t>hello world”</a:t>
            </a:r>
            <a:r>
              <a:rPr lang="zh-CN" altLang="en-US" sz="1500" dirty="0"/>
              <a:t>，</a:t>
            </a:r>
            <a:r>
              <a:rPr lang="en-US" altLang="zh-CN" sz="1500" dirty="0"/>
              <a:t>12306</a:t>
            </a:r>
            <a:r>
              <a:rPr lang="zh-CN" altLang="en-US" sz="1500" dirty="0"/>
              <a:t>之类的，按照</a:t>
            </a:r>
            <a:r>
              <a:rPr lang="en-US" altLang="zh-CN" sz="1500" dirty="0"/>
              <a:t>python</a:t>
            </a:r>
            <a:r>
              <a:rPr lang="zh-CN" altLang="en-US" sz="1500" dirty="0"/>
              <a:t>的机制，它们会共同指向同一个内存位置，它的内存地址是不会变的。原理如下图：</a:t>
            </a:r>
            <a:endParaRPr lang="en-US" altLang="zh-CN" sz="1500" dirty="0"/>
          </a:p>
          <a:p>
            <a:pPr marL="0" indent="0">
              <a:buNone/>
            </a:pPr>
            <a:r>
              <a:rPr lang="zh-CN" altLang="en-US" sz="1500" b="1" dirty="0"/>
              <a:t>结论：对于深拷贝，字典、列表、元组等类型，它里面嵌套多少层，就会拷贝多少层出来，但是最底层的数字和字符串地址不变。</a:t>
            </a:r>
            <a:endParaRPr lang="zh-CN" altLang="en-US" sz="1500" dirty="0"/>
          </a:p>
        </p:txBody>
      </p:sp>
      <p:pic>
        <p:nvPicPr>
          <p:cNvPr id="4" name="图片 3">
            <a:extLst>
              <a:ext uri="{FF2B5EF4-FFF2-40B4-BE49-F238E27FC236}">
                <a16:creationId xmlns:a16="http://schemas.microsoft.com/office/drawing/2014/main" id="{87AF9CD1-E1A3-4984-8C01-4C135B487DA8}"/>
              </a:ext>
            </a:extLst>
          </p:cNvPr>
          <p:cNvPicPr>
            <a:picLocks noChangeAspect="1"/>
          </p:cNvPicPr>
          <p:nvPr/>
        </p:nvPicPr>
        <p:blipFill>
          <a:blip r:embed="rId2"/>
          <a:stretch>
            <a:fillRect/>
          </a:stretch>
        </p:blipFill>
        <p:spPr>
          <a:xfrm>
            <a:off x="1341884" y="908720"/>
            <a:ext cx="7667625" cy="3248025"/>
          </a:xfrm>
          <a:prstGeom prst="rect">
            <a:avLst/>
          </a:prstGeom>
        </p:spPr>
      </p:pic>
    </p:spTree>
    <p:extLst>
      <p:ext uri="{BB962C8B-B14F-4D97-AF65-F5344CB8AC3E}">
        <p14:creationId xmlns:p14="http://schemas.microsoft.com/office/powerpoint/2010/main" val="55029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屏幕截图&#10;&#10;自动生成的说明">
            <a:extLst>
              <a:ext uri="{FF2B5EF4-FFF2-40B4-BE49-F238E27FC236}">
                <a16:creationId xmlns:a16="http://schemas.microsoft.com/office/drawing/2014/main" id="{6E9B448F-46D3-4620-8E5D-5E208B6F1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0" y="332656"/>
            <a:ext cx="8784976" cy="6453336"/>
          </a:xfrm>
          <a:prstGeom prst="rect">
            <a:avLst/>
          </a:prstGeom>
        </p:spPr>
      </p:pic>
    </p:spTree>
    <p:extLst>
      <p:ext uri="{BB962C8B-B14F-4D97-AF65-F5344CB8AC3E}">
        <p14:creationId xmlns:p14="http://schemas.microsoft.com/office/powerpoint/2010/main" val="340049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EAF83DA-6C78-430A-B5C5-160FEA4E071C}"/>
              </a:ext>
            </a:extLst>
          </p:cNvPr>
          <p:cNvSpPr>
            <a:spLocks noGrp="1"/>
          </p:cNvSpPr>
          <p:nvPr>
            <p:ph idx="1"/>
          </p:nvPr>
        </p:nvSpPr>
        <p:spPr>
          <a:xfrm>
            <a:off x="1117309" y="404664"/>
            <a:ext cx="10157354" cy="5767536"/>
          </a:xfrm>
        </p:spPr>
        <p:txBody>
          <a:bodyPr/>
          <a:lstStyle/>
          <a:p>
            <a:pPr marL="0" indent="0">
              <a:buNone/>
            </a:pPr>
            <a:r>
              <a:rPr lang="en-US" altLang="zh-CN" sz="1600" b="1" dirty="0"/>
              <a:t>8. </a:t>
            </a:r>
            <a:r>
              <a:rPr lang="zh-CN" altLang="en-US" sz="1600" b="1" dirty="0"/>
              <a:t>变量的作用域</a:t>
            </a:r>
            <a:endParaRPr lang="en-US" altLang="zh-CN" sz="1600" b="1" dirty="0"/>
          </a:p>
          <a:p>
            <a:pPr marL="0" indent="0">
              <a:buNone/>
            </a:pPr>
            <a:r>
              <a:rPr lang="en-US" altLang="zh-CN" sz="1400" dirty="0"/>
              <a:t>Python </a:t>
            </a:r>
            <a:r>
              <a:rPr lang="zh-CN" altLang="en-US" sz="1400" dirty="0"/>
              <a:t>中，程序的变量并不是在哪个位置都可以访问的，访问权限决定于这个变量是在哪里赋值的。变量的作用域决定了在哪一部分程序可以访问哪个特定的变量名称。</a:t>
            </a:r>
            <a:r>
              <a:rPr lang="en-US" altLang="zh-CN" sz="1400" dirty="0"/>
              <a:t>Python</a:t>
            </a:r>
            <a:r>
              <a:rPr lang="zh-CN" altLang="en-US" sz="1400" dirty="0"/>
              <a:t>的作用域一共有</a:t>
            </a:r>
            <a:r>
              <a:rPr lang="en-US" altLang="zh-CN" sz="1400" dirty="0"/>
              <a:t>4</a:t>
            </a:r>
            <a:r>
              <a:rPr lang="zh-CN" altLang="en-US" sz="1400" dirty="0"/>
              <a:t>种，分别是：</a:t>
            </a:r>
          </a:p>
          <a:p>
            <a:pPr latinLnBrk="1">
              <a:lnSpc>
                <a:spcPts val="400"/>
              </a:lnSpc>
            </a:pPr>
            <a:r>
              <a:rPr lang="en-US" altLang="zh-CN" sz="1400" dirty="0"/>
              <a:t>L </a:t>
            </a:r>
            <a:r>
              <a:rPr lang="zh-CN" altLang="en-US" sz="1400" dirty="0"/>
              <a:t>（</a:t>
            </a:r>
            <a:r>
              <a:rPr lang="en-US" altLang="zh-CN" sz="1400" dirty="0"/>
              <a:t>Local</a:t>
            </a:r>
            <a:r>
              <a:rPr lang="zh-CN" altLang="en-US" sz="1400" dirty="0"/>
              <a:t>） 局部作用域</a:t>
            </a:r>
          </a:p>
          <a:p>
            <a:pPr latinLnBrk="1">
              <a:lnSpc>
                <a:spcPts val="400"/>
              </a:lnSpc>
            </a:pPr>
            <a:r>
              <a:rPr lang="en-US" altLang="zh-CN" sz="1400" dirty="0"/>
              <a:t>E </a:t>
            </a:r>
            <a:r>
              <a:rPr lang="zh-CN" altLang="en-US" sz="1400" dirty="0"/>
              <a:t>（</a:t>
            </a:r>
            <a:r>
              <a:rPr lang="en-US" altLang="zh-CN" sz="1400" dirty="0"/>
              <a:t>Enclosing</a:t>
            </a:r>
            <a:r>
              <a:rPr lang="zh-CN" altLang="en-US" sz="1400" dirty="0"/>
              <a:t>） 闭包函数外的函数中</a:t>
            </a:r>
          </a:p>
          <a:p>
            <a:pPr latinLnBrk="1">
              <a:lnSpc>
                <a:spcPts val="400"/>
              </a:lnSpc>
            </a:pPr>
            <a:r>
              <a:rPr lang="en-US" altLang="zh-CN" sz="1400" dirty="0"/>
              <a:t>G </a:t>
            </a:r>
            <a:r>
              <a:rPr lang="zh-CN" altLang="en-US" sz="1400" dirty="0"/>
              <a:t>（</a:t>
            </a:r>
            <a:r>
              <a:rPr lang="en-US" altLang="zh-CN" sz="1400" dirty="0"/>
              <a:t>Global</a:t>
            </a:r>
            <a:r>
              <a:rPr lang="zh-CN" altLang="en-US" sz="1400" dirty="0"/>
              <a:t>） 全局作用域</a:t>
            </a:r>
          </a:p>
          <a:p>
            <a:pPr latinLnBrk="1">
              <a:lnSpc>
                <a:spcPts val="400"/>
              </a:lnSpc>
            </a:pPr>
            <a:r>
              <a:rPr lang="en-US" altLang="zh-CN" sz="1400" dirty="0"/>
              <a:t>B </a:t>
            </a:r>
            <a:r>
              <a:rPr lang="zh-CN" altLang="en-US" sz="1400" dirty="0"/>
              <a:t>（</a:t>
            </a:r>
            <a:r>
              <a:rPr lang="en-US" altLang="zh-CN" sz="1400" dirty="0"/>
              <a:t>Built-in</a:t>
            </a:r>
            <a:r>
              <a:rPr lang="zh-CN" altLang="en-US" sz="1400" dirty="0"/>
              <a:t>） 内建作用域    </a:t>
            </a:r>
            <a:r>
              <a:rPr lang="en-US" altLang="zh-CN" sz="1400" dirty="0"/>
              <a:t>---&gt; </a:t>
            </a:r>
            <a:r>
              <a:rPr lang="zh-CN" altLang="en-US" sz="1400" dirty="0"/>
              <a:t>系统内固定模块里定义的变量，如预定义在</a:t>
            </a:r>
            <a:r>
              <a:rPr lang="en-US" altLang="zh-CN" sz="1400" dirty="0" err="1"/>
              <a:t>builtin</a:t>
            </a:r>
            <a:r>
              <a:rPr lang="en-US" altLang="zh-CN" sz="1400" dirty="0"/>
              <a:t> </a:t>
            </a:r>
            <a:r>
              <a:rPr lang="zh-CN" altLang="en-US" sz="1400" dirty="0"/>
              <a:t>模块内的变量。</a:t>
            </a:r>
            <a:endParaRPr lang="en-US" altLang="zh-CN" sz="1400" dirty="0"/>
          </a:p>
          <a:p>
            <a:pPr marL="0" indent="0">
              <a:buNone/>
            </a:pPr>
            <a:r>
              <a:rPr lang="zh-CN" altLang="en-US" sz="1400" dirty="0"/>
              <a:t>以 </a:t>
            </a:r>
            <a:r>
              <a:rPr lang="en-US" altLang="zh-CN" sz="1400" dirty="0"/>
              <a:t>L –&gt; E –&gt; G –&gt;B </a:t>
            </a:r>
            <a:r>
              <a:rPr lang="zh-CN" altLang="en-US" sz="1400" dirty="0"/>
              <a:t>的规则</a:t>
            </a:r>
            <a:r>
              <a:rPr lang="zh-CN" altLang="en-US" sz="1400" b="1" dirty="0"/>
              <a:t>查找</a:t>
            </a:r>
            <a:r>
              <a:rPr lang="zh-CN" altLang="en-US" sz="1400" dirty="0"/>
              <a:t>，即：在局部找不到，便会去局部外的局部找（例如闭包），再找不到就会去全局找，再者去内建中找。</a:t>
            </a:r>
          </a:p>
          <a:p>
            <a:pPr marL="0" indent="0">
              <a:buNone/>
            </a:pPr>
            <a:r>
              <a:rPr lang="zh-CN" altLang="en-US" sz="1400" dirty="0"/>
              <a:t>各作用域关系如图：</a:t>
            </a:r>
          </a:p>
          <a:p>
            <a:pPr marL="0" indent="0" latinLnBrk="1">
              <a:buNone/>
            </a:pPr>
            <a:endParaRPr lang="zh-CN" altLang="en-US" sz="1400" dirty="0"/>
          </a:p>
          <a:p>
            <a:pPr marL="0" indent="0">
              <a:buNone/>
            </a:pPr>
            <a:endParaRPr lang="en-US" altLang="zh-CN" sz="1600" b="1" dirty="0"/>
          </a:p>
          <a:p>
            <a:pPr marL="0" indent="0">
              <a:buNone/>
            </a:pPr>
            <a:endParaRPr lang="zh-CN" altLang="en-US" dirty="0"/>
          </a:p>
        </p:txBody>
      </p:sp>
      <p:pic>
        <p:nvPicPr>
          <p:cNvPr id="1028" name="Picture 4" descr="https://images2018.cnblogs.com/blog/1418490/201809/1418490-20180906153626089-1835444372.png">
            <a:extLst>
              <a:ext uri="{FF2B5EF4-FFF2-40B4-BE49-F238E27FC236}">
                <a16:creationId xmlns:a16="http://schemas.microsoft.com/office/drawing/2014/main" id="{BCF6A0DD-67BC-4619-A719-C92009042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868" y="3789040"/>
            <a:ext cx="3019425" cy="208597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9BDFB2D7-BB3E-4B17-8898-7402738E21B8}"/>
              </a:ext>
            </a:extLst>
          </p:cNvPr>
          <p:cNvPicPr>
            <a:picLocks noChangeAspect="1"/>
          </p:cNvPicPr>
          <p:nvPr/>
        </p:nvPicPr>
        <p:blipFill>
          <a:blip r:embed="rId3"/>
          <a:stretch>
            <a:fillRect/>
          </a:stretch>
        </p:blipFill>
        <p:spPr>
          <a:xfrm>
            <a:off x="5086300" y="3960489"/>
            <a:ext cx="5448300" cy="1743075"/>
          </a:xfrm>
          <a:prstGeom prst="rect">
            <a:avLst/>
          </a:prstGeom>
        </p:spPr>
      </p:pic>
    </p:spTree>
    <p:extLst>
      <p:ext uri="{BB962C8B-B14F-4D97-AF65-F5344CB8AC3E}">
        <p14:creationId xmlns:p14="http://schemas.microsoft.com/office/powerpoint/2010/main" val="242084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51B009-65BB-4649-A81D-23F623553F6D}"/>
              </a:ext>
            </a:extLst>
          </p:cNvPr>
          <p:cNvSpPr>
            <a:spLocks noGrp="1"/>
          </p:cNvSpPr>
          <p:nvPr>
            <p:ph idx="1"/>
          </p:nvPr>
        </p:nvSpPr>
        <p:spPr>
          <a:xfrm>
            <a:off x="1117309" y="476672"/>
            <a:ext cx="10157354" cy="5695528"/>
          </a:xfrm>
        </p:spPr>
        <p:txBody>
          <a:bodyPr/>
          <a:lstStyle/>
          <a:p>
            <a:r>
              <a:rPr lang="en-US" altLang="zh-CN" b="1" dirty="0"/>
              <a:t>2. </a:t>
            </a:r>
            <a:r>
              <a:rPr lang="zh-CN" altLang="en-US" b="1" dirty="0"/>
              <a:t>条件与循环</a:t>
            </a:r>
            <a:endParaRPr lang="en-US" altLang="zh-CN" b="1" dirty="0"/>
          </a:p>
          <a:p>
            <a:pPr marL="342900" indent="-342900">
              <a:buAutoNum type="arabicParenR"/>
            </a:pPr>
            <a:r>
              <a:rPr lang="en-US" altLang="zh-CN" sz="1800" b="1" dirty="0"/>
              <a:t>Python3 </a:t>
            </a:r>
            <a:r>
              <a:rPr lang="zh-CN" altLang="en-US" sz="1800" b="1" dirty="0"/>
              <a:t>条件控制</a:t>
            </a:r>
            <a:endParaRPr lang="en-US" altLang="zh-CN" sz="1800" b="1" dirty="0"/>
          </a:p>
          <a:p>
            <a:pPr marL="0" indent="0" latinLnBrk="1">
              <a:buNone/>
            </a:pPr>
            <a:r>
              <a:rPr lang="en-US" altLang="zh-CN" sz="1400" dirty="0"/>
              <a:t>Python</a:t>
            </a:r>
            <a:r>
              <a:rPr lang="zh-CN" altLang="en-US" sz="1400" dirty="0"/>
              <a:t>条件语句是通过一条或多条语句的执行结果（</a:t>
            </a:r>
            <a:r>
              <a:rPr lang="en-US" altLang="zh-CN" sz="1400" dirty="0"/>
              <a:t>True</a:t>
            </a:r>
            <a:r>
              <a:rPr lang="zh-CN" altLang="en-US" sz="1400" dirty="0"/>
              <a:t>或者</a:t>
            </a:r>
            <a:r>
              <a:rPr lang="en-US" altLang="zh-CN" sz="1400" dirty="0"/>
              <a:t>False</a:t>
            </a:r>
            <a:r>
              <a:rPr lang="zh-CN" altLang="en-US" sz="1400" dirty="0"/>
              <a:t>）来决定执行的代码块。</a:t>
            </a:r>
          </a:p>
          <a:p>
            <a:pPr marL="0" indent="0" latinLnBrk="1">
              <a:buNone/>
            </a:pPr>
            <a:r>
              <a:rPr lang="zh-CN" altLang="en-US" sz="1400" dirty="0"/>
              <a:t>可以通过下图来简单了解条件语句的执行过程</a:t>
            </a:r>
            <a:r>
              <a:rPr lang="en-US" altLang="zh-CN" sz="1400" dirty="0"/>
              <a:t>:</a:t>
            </a:r>
          </a:p>
          <a:p>
            <a:pPr marL="0" indent="0" latinLnBrk="1">
              <a:buNone/>
            </a:pPr>
            <a:endParaRPr lang="en-US" altLang="zh-CN" sz="1400" b="1" dirty="0">
              <a:solidFill>
                <a:srgbClr val="00B0F0"/>
              </a:solidFill>
            </a:endParaRPr>
          </a:p>
          <a:p>
            <a:pPr marL="0" indent="0" latinLnBrk="1">
              <a:buNone/>
            </a:pPr>
            <a:endParaRPr lang="en-US" altLang="zh-CN" sz="1400" b="1" dirty="0">
              <a:solidFill>
                <a:srgbClr val="00B0F0"/>
              </a:solidFill>
            </a:endParaRPr>
          </a:p>
          <a:p>
            <a:pPr marL="0" indent="0" latinLnBrk="1">
              <a:buNone/>
            </a:pPr>
            <a:endParaRPr lang="en-US" altLang="zh-CN" sz="1400" b="1" dirty="0">
              <a:solidFill>
                <a:srgbClr val="00B0F0"/>
              </a:solidFill>
            </a:endParaRPr>
          </a:p>
          <a:p>
            <a:pPr marL="0" indent="0">
              <a:buNone/>
            </a:pPr>
            <a:endParaRPr lang="zh-CN" altLang="en-US" sz="1800" b="1" dirty="0"/>
          </a:p>
          <a:p>
            <a:pPr marL="0" indent="0">
              <a:buNone/>
            </a:pPr>
            <a:r>
              <a:rPr lang="zh-CN" altLang="en-US" sz="1400" b="1" dirty="0">
                <a:solidFill>
                  <a:srgbClr val="993300"/>
                </a:solidFill>
              </a:rPr>
              <a:t>注意：</a:t>
            </a:r>
            <a:endParaRPr lang="en-US" altLang="zh-CN" sz="1400" b="1" dirty="0">
              <a:solidFill>
                <a:srgbClr val="993300"/>
              </a:solidFill>
            </a:endParaRPr>
          </a:p>
          <a:p>
            <a:pPr marL="0" indent="0">
              <a:buNone/>
            </a:pPr>
            <a:endParaRPr lang="en-US" altLang="zh-CN" sz="1400" b="1" dirty="0">
              <a:solidFill>
                <a:srgbClr val="993300"/>
              </a:solidFill>
            </a:endParaRPr>
          </a:p>
        </p:txBody>
      </p:sp>
      <p:pic>
        <p:nvPicPr>
          <p:cNvPr id="8194" name="Picture 2" descr="http://www.runoob.com/wp-content/uploads/2013/11/if-condition.jpg">
            <a:extLst>
              <a:ext uri="{FF2B5EF4-FFF2-40B4-BE49-F238E27FC236}">
                <a16:creationId xmlns:a16="http://schemas.microsoft.com/office/drawing/2014/main" id="{DFEA9E1A-D45B-4CB2-BA5F-548D1AFE4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12" y="2305050"/>
            <a:ext cx="3609975" cy="38671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87AD3BD-0F4E-43DE-9F58-DE445107C47E}"/>
              </a:ext>
            </a:extLst>
          </p:cNvPr>
          <p:cNvSpPr txBox="1"/>
          <p:nvPr/>
        </p:nvSpPr>
        <p:spPr>
          <a:xfrm>
            <a:off x="1269876" y="2609428"/>
            <a:ext cx="4257023" cy="1384995"/>
          </a:xfrm>
          <a:prstGeom prst="rect">
            <a:avLst/>
          </a:prstGeom>
          <a:solidFill>
            <a:schemeClr val="accent4">
              <a:lumMod val="40000"/>
              <a:lumOff val="60000"/>
            </a:schemeClr>
          </a:solidFill>
        </p:spPr>
        <p:txBody>
          <a:bodyPr wrap="square" rtlCol="0">
            <a:spAutoFit/>
          </a:bodyPr>
          <a:lstStyle/>
          <a:p>
            <a:r>
              <a:rPr lang="en-US" altLang="zh-CN" sz="1400" dirty="0"/>
              <a:t>if condition_1: </a:t>
            </a:r>
          </a:p>
          <a:p>
            <a:r>
              <a:rPr lang="en-US" altLang="zh-CN" sz="1400" dirty="0"/>
              <a:t>    statement_block_1 </a:t>
            </a:r>
          </a:p>
          <a:p>
            <a:r>
              <a:rPr lang="en-US" altLang="zh-CN" sz="1400" dirty="0" err="1"/>
              <a:t>elif</a:t>
            </a:r>
            <a:r>
              <a:rPr lang="en-US" altLang="zh-CN" sz="1400" dirty="0"/>
              <a:t> condition_2: </a:t>
            </a:r>
          </a:p>
          <a:p>
            <a:r>
              <a:rPr lang="en-US" altLang="zh-CN" sz="1400" dirty="0"/>
              <a:t>    statement_block_2 </a:t>
            </a:r>
          </a:p>
          <a:p>
            <a:r>
              <a:rPr lang="en-US" altLang="zh-CN" sz="1400" dirty="0"/>
              <a:t>else: </a:t>
            </a:r>
          </a:p>
          <a:p>
            <a:r>
              <a:rPr lang="en-US" altLang="zh-CN" sz="1400" dirty="0"/>
              <a:t>    statement_block_3</a:t>
            </a:r>
            <a:endParaRPr lang="zh-CN" altLang="en-US" sz="1400" dirty="0"/>
          </a:p>
        </p:txBody>
      </p:sp>
      <p:sp>
        <p:nvSpPr>
          <p:cNvPr id="7" name="文本框 6">
            <a:extLst>
              <a:ext uri="{FF2B5EF4-FFF2-40B4-BE49-F238E27FC236}">
                <a16:creationId xmlns:a16="http://schemas.microsoft.com/office/drawing/2014/main" id="{08C6AF6F-5B37-40DF-85A1-39DEB0355CF7}"/>
              </a:ext>
            </a:extLst>
          </p:cNvPr>
          <p:cNvSpPr txBox="1"/>
          <p:nvPr/>
        </p:nvSpPr>
        <p:spPr>
          <a:xfrm>
            <a:off x="1269875" y="4787205"/>
            <a:ext cx="4257023" cy="1169551"/>
          </a:xfrm>
          <a:prstGeom prst="rect">
            <a:avLst/>
          </a:prstGeom>
          <a:solidFill>
            <a:schemeClr val="accent4">
              <a:lumMod val="40000"/>
              <a:lumOff val="60000"/>
            </a:schemeClr>
          </a:solidFill>
        </p:spPr>
        <p:txBody>
          <a:bodyPr wrap="square" rtlCol="0">
            <a:spAutoFit/>
          </a:bodyPr>
          <a:lstStyle/>
          <a:p>
            <a:r>
              <a:rPr lang="en-US" altLang="zh-CN" sz="1400" dirty="0"/>
              <a:t>1</a:t>
            </a:r>
            <a:r>
              <a:rPr lang="zh-CN" altLang="en-US" sz="1400" dirty="0"/>
              <a:t>、每个条件后面要使用冒号 </a:t>
            </a:r>
            <a:r>
              <a:rPr lang="en-US" altLang="zh-CN" sz="1400" dirty="0"/>
              <a:t>:</a:t>
            </a:r>
            <a:r>
              <a:rPr lang="zh-CN" altLang="en-US" sz="1400" dirty="0"/>
              <a:t>，表示接下来是满足条件后要执行的语句块。</a:t>
            </a:r>
          </a:p>
          <a:p>
            <a:r>
              <a:rPr lang="en-US" altLang="zh-CN" sz="1400" dirty="0"/>
              <a:t>2</a:t>
            </a:r>
            <a:r>
              <a:rPr lang="zh-CN" altLang="en-US" sz="1400" dirty="0"/>
              <a:t>、使用缩进来划分语句块，相同缩进数的语句在一起组成一个语句块。</a:t>
            </a:r>
          </a:p>
          <a:p>
            <a:r>
              <a:rPr lang="en-US" altLang="zh-CN" sz="1400" dirty="0"/>
              <a:t>3</a:t>
            </a:r>
            <a:r>
              <a:rPr lang="zh-CN" altLang="en-US" sz="1400" dirty="0"/>
              <a:t>、在</a:t>
            </a:r>
            <a:r>
              <a:rPr lang="en-US" altLang="zh-CN" sz="1400" dirty="0"/>
              <a:t>Python</a:t>
            </a:r>
            <a:r>
              <a:rPr lang="zh-CN" altLang="en-US" sz="1400" dirty="0"/>
              <a:t>中没有</a:t>
            </a:r>
            <a:r>
              <a:rPr lang="en-US" altLang="zh-CN" sz="1400" dirty="0"/>
              <a:t>switch – case</a:t>
            </a:r>
            <a:r>
              <a:rPr lang="zh-CN" altLang="en-US" sz="1400" dirty="0"/>
              <a:t>语句。</a:t>
            </a:r>
            <a:endParaRPr lang="en-US" altLang="zh-CN" sz="1400" dirty="0"/>
          </a:p>
        </p:txBody>
      </p:sp>
    </p:spTree>
    <p:extLst>
      <p:ext uri="{BB962C8B-B14F-4D97-AF65-F5344CB8AC3E}">
        <p14:creationId xmlns:p14="http://schemas.microsoft.com/office/powerpoint/2010/main" val="167993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2545826-01F2-4991-80C4-B931C5F5EC32}"/>
              </a:ext>
            </a:extLst>
          </p:cNvPr>
          <p:cNvSpPr>
            <a:spLocks noGrp="1"/>
          </p:cNvSpPr>
          <p:nvPr>
            <p:ph idx="1"/>
          </p:nvPr>
        </p:nvSpPr>
        <p:spPr>
          <a:xfrm>
            <a:off x="1117309" y="476672"/>
            <a:ext cx="10157354" cy="6120680"/>
          </a:xfrm>
        </p:spPr>
        <p:txBody>
          <a:bodyPr>
            <a:normAutofit/>
          </a:bodyPr>
          <a:lstStyle/>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p:txBody>
      </p:sp>
      <p:sp>
        <p:nvSpPr>
          <p:cNvPr id="5" name="文本框 4">
            <a:extLst>
              <a:ext uri="{FF2B5EF4-FFF2-40B4-BE49-F238E27FC236}">
                <a16:creationId xmlns:a16="http://schemas.microsoft.com/office/drawing/2014/main" id="{82E9565D-12A0-4DA1-8635-698F058E0E2B}"/>
              </a:ext>
            </a:extLst>
          </p:cNvPr>
          <p:cNvSpPr txBox="1"/>
          <p:nvPr/>
        </p:nvSpPr>
        <p:spPr>
          <a:xfrm>
            <a:off x="1131813" y="3212976"/>
            <a:ext cx="9297583" cy="2893100"/>
          </a:xfrm>
          <a:prstGeom prst="rect">
            <a:avLst/>
          </a:prstGeom>
          <a:solidFill>
            <a:schemeClr val="accent4">
              <a:lumMod val="40000"/>
              <a:lumOff val="60000"/>
            </a:schemeClr>
          </a:solidFill>
        </p:spPr>
        <p:txBody>
          <a:bodyPr wrap="square" rtlCol="0">
            <a:spAutoFit/>
          </a:bodyPr>
          <a:lstStyle/>
          <a:p>
            <a:r>
              <a:rPr lang="zh-CN" altLang="en-US" sz="1400" b="1" dirty="0">
                <a:solidFill>
                  <a:srgbClr val="00B0F0"/>
                </a:solidFill>
              </a:rPr>
              <a:t>实例：</a:t>
            </a:r>
            <a:endParaRPr lang="en-US" altLang="zh-CN" sz="1400" b="1" dirty="0">
              <a:solidFill>
                <a:srgbClr val="00B0F0"/>
              </a:solidFill>
            </a:endParaRPr>
          </a:p>
          <a:p>
            <a:r>
              <a:rPr lang="en-US" altLang="zh-CN" sz="1400" dirty="0"/>
              <a:t>#!/</a:t>
            </a:r>
            <a:r>
              <a:rPr lang="en-US" altLang="zh-CN" sz="1400" dirty="0" err="1"/>
              <a:t>usr</a:t>
            </a:r>
            <a:r>
              <a:rPr lang="en-US" altLang="zh-CN" sz="1400" dirty="0"/>
              <a:t>/bin/python3 # </a:t>
            </a:r>
            <a:r>
              <a:rPr lang="zh-CN" altLang="en-US" sz="1400" b="1" dirty="0"/>
              <a:t>该实例演示了数字猜谜游戏 </a:t>
            </a:r>
            <a:endParaRPr lang="en-US" altLang="zh-CN" sz="1400" b="1" dirty="0"/>
          </a:p>
          <a:p>
            <a:r>
              <a:rPr lang="en-US" altLang="zh-CN" sz="1400" dirty="0"/>
              <a:t>number = 7 </a:t>
            </a:r>
          </a:p>
          <a:p>
            <a:r>
              <a:rPr lang="en-US" altLang="zh-CN" sz="1400" dirty="0"/>
              <a:t>guess = -1 </a:t>
            </a:r>
          </a:p>
          <a:p>
            <a:r>
              <a:rPr lang="en-US" altLang="zh-CN" sz="1400" dirty="0"/>
              <a:t>print("</a:t>
            </a:r>
            <a:r>
              <a:rPr lang="zh-CN" altLang="en-US" sz="1400" dirty="0"/>
              <a:t>数字猜谜游戏</a:t>
            </a:r>
            <a:r>
              <a:rPr lang="en-US" altLang="zh-CN" sz="1400" dirty="0"/>
              <a:t>!")</a:t>
            </a:r>
            <a:r>
              <a:rPr lang="zh-CN" altLang="en-US" sz="1400" dirty="0"/>
              <a:t> </a:t>
            </a:r>
            <a:endParaRPr lang="en-US" altLang="zh-CN" sz="1400" dirty="0"/>
          </a:p>
          <a:p>
            <a:r>
              <a:rPr lang="en-US" altLang="zh-CN" sz="1400" dirty="0"/>
              <a:t>while guess != number: </a:t>
            </a:r>
          </a:p>
          <a:p>
            <a:r>
              <a:rPr lang="en-US" altLang="zh-CN" sz="1400" dirty="0"/>
              <a:t>    guess = int(input("</a:t>
            </a:r>
            <a:r>
              <a:rPr lang="zh-CN" altLang="en-US" sz="1400" dirty="0"/>
              <a:t>请输入你猜的数字：</a:t>
            </a:r>
            <a:r>
              <a:rPr lang="en-US" altLang="zh-CN" sz="1400" dirty="0"/>
              <a:t>"))</a:t>
            </a:r>
            <a:r>
              <a:rPr lang="zh-CN" altLang="en-US" sz="1400" dirty="0"/>
              <a:t> </a:t>
            </a:r>
            <a:endParaRPr lang="en-US" altLang="zh-CN" sz="1400" dirty="0"/>
          </a:p>
          <a:p>
            <a:r>
              <a:rPr lang="en-US" altLang="zh-CN" sz="1400" dirty="0"/>
              <a:t>    if guess == number: </a:t>
            </a:r>
          </a:p>
          <a:p>
            <a:r>
              <a:rPr lang="en-US" altLang="zh-CN" sz="1400" dirty="0"/>
              <a:t>         print("</a:t>
            </a:r>
            <a:r>
              <a:rPr lang="zh-CN" altLang="en-US" sz="1400" dirty="0"/>
              <a:t>恭喜，你猜对了！</a:t>
            </a:r>
            <a:r>
              <a:rPr lang="en-US" altLang="zh-CN" sz="1400" dirty="0"/>
              <a:t>")</a:t>
            </a:r>
            <a:r>
              <a:rPr lang="zh-CN" altLang="en-US" sz="1400" dirty="0"/>
              <a:t> </a:t>
            </a:r>
            <a:endParaRPr lang="en-US" altLang="zh-CN" sz="1400" dirty="0"/>
          </a:p>
          <a:p>
            <a:r>
              <a:rPr lang="en-US" altLang="zh-CN" sz="1400" dirty="0"/>
              <a:t>    </a:t>
            </a:r>
            <a:r>
              <a:rPr lang="en-US" altLang="zh-CN" sz="1400" dirty="0" err="1"/>
              <a:t>elif</a:t>
            </a:r>
            <a:r>
              <a:rPr lang="en-US" altLang="zh-CN" sz="1400" dirty="0"/>
              <a:t> guess &lt; number: </a:t>
            </a:r>
          </a:p>
          <a:p>
            <a:r>
              <a:rPr lang="en-US" altLang="zh-CN" sz="1400" dirty="0"/>
              <a:t>         print("</a:t>
            </a:r>
            <a:r>
              <a:rPr lang="zh-CN" altLang="en-US" sz="1400" dirty="0"/>
              <a:t>猜的数字小了</a:t>
            </a:r>
            <a:r>
              <a:rPr lang="en-US" altLang="zh-CN" sz="1400" dirty="0"/>
              <a:t>...")</a:t>
            </a:r>
            <a:r>
              <a:rPr lang="zh-CN" altLang="en-US" sz="1400" dirty="0"/>
              <a:t> </a:t>
            </a:r>
            <a:endParaRPr lang="en-US" altLang="zh-CN" sz="1400" dirty="0"/>
          </a:p>
          <a:p>
            <a:r>
              <a:rPr lang="en-US" altLang="zh-CN" sz="1400" dirty="0"/>
              <a:t>    </a:t>
            </a:r>
            <a:r>
              <a:rPr lang="en-US" altLang="zh-CN" sz="1400" dirty="0" err="1"/>
              <a:t>elif</a:t>
            </a:r>
            <a:r>
              <a:rPr lang="en-US" altLang="zh-CN" sz="1400" dirty="0"/>
              <a:t> guess &gt; number: </a:t>
            </a:r>
          </a:p>
          <a:p>
            <a:r>
              <a:rPr lang="en-US" altLang="zh-CN" sz="1400" dirty="0"/>
              <a:t>         print("</a:t>
            </a:r>
            <a:r>
              <a:rPr lang="zh-CN" altLang="en-US" sz="1400" dirty="0"/>
              <a:t>猜的数字大了</a:t>
            </a:r>
            <a:r>
              <a:rPr lang="en-US" altLang="zh-CN" sz="1400" dirty="0"/>
              <a:t>...")</a:t>
            </a:r>
            <a:endParaRPr lang="zh-CN" altLang="en-US" sz="1400" dirty="0"/>
          </a:p>
        </p:txBody>
      </p:sp>
      <p:graphicFrame>
        <p:nvGraphicFramePr>
          <p:cNvPr id="6" name="表格 5">
            <a:extLst>
              <a:ext uri="{FF2B5EF4-FFF2-40B4-BE49-F238E27FC236}">
                <a16:creationId xmlns:a16="http://schemas.microsoft.com/office/drawing/2014/main" id="{67E03350-99E3-4790-BB02-FCAAE68383D3}"/>
              </a:ext>
            </a:extLst>
          </p:cNvPr>
          <p:cNvGraphicFramePr>
            <a:graphicFrameLocks noGrp="1"/>
          </p:cNvGraphicFramePr>
          <p:nvPr>
            <p:extLst>
              <p:ext uri="{D42A27DB-BD31-4B8C-83A1-F6EECF244321}">
                <p14:modId xmlns:p14="http://schemas.microsoft.com/office/powerpoint/2010/main" val="2847314065"/>
              </p:ext>
            </p:extLst>
          </p:nvPr>
        </p:nvGraphicFramePr>
        <p:xfrm>
          <a:off x="1131812" y="705443"/>
          <a:ext cx="9297584" cy="2350770"/>
        </p:xfrm>
        <a:graphic>
          <a:graphicData uri="http://schemas.openxmlformats.org/drawingml/2006/table">
            <a:tbl>
              <a:tblPr/>
              <a:tblGrid>
                <a:gridCol w="3882480">
                  <a:extLst>
                    <a:ext uri="{9D8B030D-6E8A-4147-A177-3AD203B41FA5}">
                      <a16:colId xmlns:a16="http://schemas.microsoft.com/office/drawing/2014/main" val="113054168"/>
                    </a:ext>
                  </a:extLst>
                </a:gridCol>
                <a:gridCol w="5415104">
                  <a:extLst>
                    <a:ext uri="{9D8B030D-6E8A-4147-A177-3AD203B41FA5}">
                      <a16:colId xmlns:a16="http://schemas.microsoft.com/office/drawing/2014/main" val="3255874177"/>
                    </a:ext>
                  </a:extLst>
                </a:gridCol>
              </a:tblGrid>
              <a:tr h="0">
                <a:tc>
                  <a:txBody>
                    <a:bodyPr/>
                    <a:lstStyle/>
                    <a:p>
                      <a:pPr algn="l" fontAlgn="t"/>
                      <a:r>
                        <a:rPr lang="zh-CN" altLang="en-US" sz="1400" b="1" dirty="0">
                          <a:solidFill>
                            <a:srgbClr val="00B0F0"/>
                          </a:solidFill>
                          <a:effectLst/>
                        </a:rPr>
                        <a:t>操作符</a:t>
                      </a:r>
                    </a:p>
                  </a:txBody>
                  <a:tcPr marL="28575" marR="28575" marT="28575" marB="28575">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tc>
                  <a:txBody>
                    <a:bodyPr/>
                    <a:lstStyle/>
                    <a:p>
                      <a:pPr algn="l" fontAlgn="t"/>
                      <a:r>
                        <a:rPr lang="zh-CN" altLang="en-US" sz="1400" b="1" dirty="0">
                          <a:solidFill>
                            <a:srgbClr val="00B0F0"/>
                          </a:solidFill>
                          <a:effectLst/>
                        </a:rPr>
                        <a:t>描述</a:t>
                      </a:r>
                    </a:p>
                  </a:txBody>
                  <a:tcPr marL="28575" marR="28575" marT="28575" marB="28575">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922590269"/>
                  </a:ext>
                </a:extLst>
              </a:tr>
              <a:tr h="0">
                <a:tc>
                  <a:txBody>
                    <a:bodyPr/>
                    <a:lstStyle/>
                    <a:p>
                      <a:pPr fontAlgn="t"/>
                      <a:r>
                        <a:rPr lang="en-US" altLang="zh-CN" sz="1400">
                          <a:effectLst/>
                        </a:rPr>
                        <a:t>&lt;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400" dirty="0">
                          <a:effectLst/>
                        </a:rPr>
                        <a:t>小于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3341351434"/>
                  </a:ext>
                </a:extLst>
              </a:tr>
              <a:tr h="0">
                <a:tc>
                  <a:txBody>
                    <a:bodyPr/>
                    <a:lstStyle/>
                    <a:p>
                      <a:pPr fontAlgn="t"/>
                      <a:r>
                        <a:rPr lang="en-US" altLang="zh-CN" sz="1400">
                          <a:effectLst/>
                        </a:rPr>
                        <a:t>&lt;=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400">
                          <a:effectLst/>
                        </a:rPr>
                        <a:t>小于或等于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2093212419"/>
                  </a:ext>
                </a:extLst>
              </a:tr>
              <a:tr h="0">
                <a:tc>
                  <a:txBody>
                    <a:bodyPr/>
                    <a:lstStyle/>
                    <a:p>
                      <a:pPr fontAlgn="t"/>
                      <a:r>
                        <a:rPr lang="en-US" altLang="zh-CN" sz="1400">
                          <a:effectLst/>
                        </a:rPr>
                        <a:t>&gt;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400">
                          <a:effectLst/>
                        </a:rPr>
                        <a:t>大于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52696827"/>
                  </a:ext>
                </a:extLst>
              </a:tr>
              <a:tr h="0">
                <a:tc>
                  <a:txBody>
                    <a:bodyPr/>
                    <a:lstStyle/>
                    <a:p>
                      <a:pPr fontAlgn="t"/>
                      <a:r>
                        <a:rPr lang="en-US" altLang="zh-CN" sz="1400">
                          <a:effectLst/>
                        </a:rPr>
                        <a:t>&gt;=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400">
                          <a:effectLst/>
                        </a:rPr>
                        <a:t>大于或等于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297008885"/>
                  </a:ext>
                </a:extLst>
              </a:tr>
              <a:tr h="0">
                <a:tc>
                  <a:txBody>
                    <a:bodyPr/>
                    <a:lstStyle/>
                    <a:p>
                      <a:pPr fontAlgn="t"/>
                      <a:r>
                        <a:rPr lang="en-US" altLang="zh-CN" sz="1400">
                          <a:effectLst/>
                        </a:rPr>
                        <a: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400">
                          <a:effectLst/>
                        </a:rPr>
                        <a:t>等于，比较对象是否相等</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744776985"/>
                  </a:ext>
                </a:extLst>
              </a:tr>
              <a:tr h="0">
                <a:tc>
                  <a:txBody>
                    <a:bodyPr/>
                    <a:lstStyle/>
                    <a:p>
                      <a:pPr fontAlgn="t"/>
                      <a:r>
                        <a:rPr lang="en-US" altLang="zh-CN" sz="1400" dirty="0">
                          <a:effectLst/>
                        </a:rPr>
                        <a: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400" dirty="0">
                          <a:effectLst/>
                        </a:rPr>
                        <a:t>不等于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58769407"/>
                  </a:ext>
                </a:extLst>
              </a:tr>
            </a:tbl>
          </a:graphicData>
        </a:graphic>
      </p:graphicFrame>
    </p:spTree>
    <p:extLst>
      <p:ext uri="{BB962C8B-B14F-4D97-AF65-F5344CB8AC3E}">
        <p14:creationId xmlns:p14="http://schemas.microsoft.com/office/powerpoint/2010/main" val="213102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EB6B96D-BA8C-4129-8B5C-E23892355EB5}"/>
              </a:ext>
            </a:extLst>
          </p:cNvPr>
          <p:cNvSpPr>
            <a:spLocks noGrp="1"/>
          </p:cNvSpPr>
          <p:nvPr>
            <p:ph idx="1"/>
          </p:nvPr>
        </p:nvSpPr>
        <p:spPr>
          <a:xfrm>
            <a:off x="1117309" y="548680"/>
            <a:ext cx="10157354" cy="5623520"/>
          </a:xfrm>
        </p:spPr>
        <p:txBody>
          <a:bodyPr>
            <a:normAutofit/>
          </a:bodyPr>
          <a:lstStyle/>
          <a:p>
            <a:pPr marL="0" indent="0">
              <a:buNone/>
            </a:pPr>
            <a:r>
              <a:rPr lang="en-US" altLang="zh-CN" sz="1800" dirty="0"/>
              <a:t>2) </a:t>
            </a:r>
            <a:r>
              <a:rPr lang="en-US" altLang="zh-CN" sz="1800" b="1" dirty="0"/>
              <a:t>Python3 </a:t>
            </a:r>
            <a:r>
              <a:rPr lang="zh-CN" altLang="en-US" sz="1800" b="1" dirty="0"/>
              <a:t>循环控制</a:t>
            </a:r>
            <a:endParaRPr lang="en-US" altLang="zh-CN" sz="1800" b="1" dirty="0"/>
          </a:p>
          <a:p>
            <a:pPr marL="0" indent="0">
              <a:buNone/>
            </a:pPr>
            <a:r>
              <a:rPr lang="en-US" altLang="zh-CN" sz="1400" dirty="0"/>
              <a:t>Python</a:t>
            </a:r>
            <a:r>
              <a:rPr lang="zh-CN" altLang="en-US" sz="1400" dirty="0"/>
              <a:t>中的循环语句有 </a:t>
            </a:r>
            <a:r>
              <a:rPr lang="en-US" altLang="zh-CN" sz="1400" dirty="0"/>
              <a:t>for </a:t>
            </a:r>
            <a:r>
              <a:rPr lang="zh-CN" altLang="en-US" sz="1400" dirty="0"/>
              <a:t>和 </a:t>
            </a:r>
            <a:r>
              <a:rPr lang="en-US" altLang="zh-CN" sz="1400" dirty="0"/>
              <a:t>while</a:t>
            </a:r>
            <a:r>
              <a:rPr lang="zh-CN" altLang="en-US" sz="1400" dirty="0"/>
              <a:t>。</a:t>
            </a:r>
            <a:endParaRPr lang="en-US" altLang="zh-CN" sz="1400" dirty="0"/>
          </a:p>
          <a:p>
            <a:pPr marL="0" indent="0">
              <a:buNone/>
            </a:pPr>
            <a:r>
              <a:rPr lang="en-US" altLang="zh-CN" sz="1600" b="1" dirty="0"/>
              <a:t>while </a:t>
            </a:r>
            <a:r>
              <a:rPr lang="zh-CN" altLang="en-US" sz="1600" b="1" dirty="0"/>
              <a:t>循环</a:t>
            </a:r>
            <a:endParaRPr lang="en-US" altLang="zh-CN" sz="1600" b="1" dirty="0"/>
          </a:p>
          <a:p>
            <a:pPr marL="0" indent="0">
              <a:buNone/>
            </a:pPr>
            <a:r>
              <a:rPr lang="zh-CN" altLang="en-US" sz="1200" b="1" dirty="0"/>
              <a:t>语法：</a:t>
            </a:r>
            <a:endParaRPr lang="en-US" altLang="zh-CN" sz="1200" b="1" dirty="0"/>
          </a:p>
          <a:p>
            <a:pPr marL="0" indent="0">
              <a:buNone/>
            </a:pPr>
            <a:r>
              <a:rPr lang="zh-CN" altLang="zh-CN" sz="1400" dirty="0">
                <a:solidFill>
                  <a:srgbClr val="0000FF"/>
                </a:solidFill>
                <a:latin typeface="Courier New" panose="02070309020205020404" pitchFamily="49" charset="0"/>
                <a:cs typeface="Courier New" panose="02070309020205020404" pitchFamily="49" charset="0"/>
              </a:rPr>
              <a:t>while</a:t>
            </a:r>
            <a:r>
              <a:rPr lang="zh-CN" altLang="zh-CN" sz="1400" dirty="0">
                <a:solidFill>
                  <a:srgbClr val="000000"/>
                </a:solidFill>
                <a:latin typeface="Courier New" panose="02070309020205020404" pitchFamily="49" charset="0"/>
                <a:cs typeface="Courier New" panose="02070309020205020404" pitchFamily="49" charset="0"/>
              </a:rPr>
              <a:t> 判断条件： 语句</a:t>
            </a:r>
            <a:r>
              <a:rPr lang="zh-CN" altLang="zh-CN" sz="800" dirty="0"/>
              <a:t> </a:t>
            </a:r>
            <a:endParaRPr lang="zh-CN" altLang="zh-CN" sz="3600" dirty="0">
              <a:latin typeface="Arial" panose="020B0604020202020204" pitchFamily="34" charset="0"/>
            </a:endParaRPr>
          </a:p>
          <a:p>
            <a:pPr marL="0" indent="0">
              <a:buNone/>
            </a:pPr>
            <a:endParaRPr lang="en-US" altLang="zh-CN" sz="1400" dirty="0"/>
          </a:p>
          <a:p>
            <a:pPr marL="0" indent="0">
              <a:buNone/>
            </a:pPr>
            <a:r>
              <a:rPr lang="en-US" altLang="zh-CN" sz="1600" b="1" dirty="0"/>
              <a:t>for </a:t>
            </a:r>
            <a:r>
              <a:rPr lang="zh-CN" altLang="en-US" sz="1600" b="1" dirty="0"/>
              <a:t>循环</a:t>
            </a:r>
            <a:endParaRPr lang="en-US" altLang="zh-CN" sz="1600" b="1" dirty="0"/>
          </a:p>
          <a:p>
            <a:pPr marL="0" indent="0">
              <a:buNone/>
            </a:pPr>
            <a:r>
              <a:rPr lang="zh-CN" altLang="en-US" sz="1200" b="1" dirty="0"/>
              <a:t>语法：</a:t>
            </a:r>
            <a:endParaRPr lang="en-US" altLang="zh-CN" sz="1200" b="1" dirty="0"/>
          </a:p>
          <a:p>
            <a:pPr marL="0" indent="0">
              <a:buNone/>
            </a:pPr>
            <a:r>
              <a:rPr lang="en-US" altLang="zh-CN" sz="1400" dirty="0">
                <a:solidFill>
                  <a:srgbClr val="0000FF"/>
                </a:solidFill>
                <a:latin typeface="Courier New" panose="02070309020205020404" pitchFamily="49" charset="0"/>
                <a:cs typeface="Courier New" panose="02070309020205020404" pitchFamily="49" charset="0"/>
              </a:rPr>
              <a:t>for</a:t>
            </a:r>
            <a:r>
              <a:rPr lang="en-US" altLang="zh-CN" sz="1200" b="1" dirty="0"/>
              <a:t>  </a:t>
            </a:r>
            <a:r>
              <a:rPr lang="zh-CN" altLang="en-US" sz="1400" dirty="0">
                <a:solidFill>
                  <a:srgbClr val="000000"/>
                </a:solidFill>
                <a:latin typeface="Courier New" panose="02070309020205020404" pitchFamily="49" charset="0"/>
                <a:cs typeface="Courier New" panose="02070309020205020404" pitchFamily="49" charset="0"/>
              </a:rPr>
              <a:t>迭代变量 </a:t>
            </a:r>
            <a:r>
              <a:rPr lang="en-US" altLang="zh-CN" sz="1400" dirty="0">
                <a:solidFill>
                  <a:srgbClr val="0000FF"/>
                </a:solidFill>
                <a:latin typeface="Courier New" panose="02070309020205020404" pitchFamily="49" charset="0"/>
                <a:cs typeface="Courier New" panose="02070309020205020404" pitchFamily="49" charset="0"/>
              </a:rPr>
              <a:t>in</a:t>
            </a:r>
            <a:r>
              <a:rPr lang="en-US" altLang="zh-CN" dirty="0"/>
              <a:t> </a:t>
            </a:r>
            <a:r>
              <a:rPr lang="zh-CN" altLang="en-US" sz="1400" dirty="0">
                <a:solidFill>
                  <a:srgbClr val="000000"/>
                </a:solidFill>
                <a:latin typeface="Courier New" panose="02070309020205020404" pitchFamily="49" charset="0"/>
                <a:cs typeface="Courier New" panose="02070309020205020404" pitchFamily="49" charset="0"/>
              </a:rPr>
              <a:t>遍历序列：</a:t>
            </a:r>
            <a:endParaRPr lang="en-US" altLang="zh-CN" sz="1400" dirty="0">
              <a:solidFill>
                <a:srgbClr val="000000"/>
              </a:solidFill>
              <a:latin typeface="Courier New" panose="02070309020205020404" pitchFamily="49" charset="0"/>
              <a:cs typeface="Courier New" panose="02070309020205020404" pitchFamily="49" charset="0"/>
            </a:endParaRPr>
          </a:p>
          <a:p>
            <a:pPr marL="0" indent="0">
              <a:buNone/>
            </a:pPr>
            <a:r>
              <a:rPr lang="zh-CN" altLang="en-US" sz="1400" dirty="0">
                <a:solidFill>
                  <a:srgbClr val="000000"/>
                </a:solidFill>
                <a:latin typeface="Courier New" panose="02070309020205020404" pitchFamily="49" charset="0"/>
                <a:cs typeface="Courier New" panose="02070309020205020404" pitchFamily="49" charset="0"/>
              </a:rPr>
              <a:t>   执行语句</a:t>
            </a:r>
            <a:r>
              <a:rPr lang="en-US" altLang="zh-CN" sz="1400" dirty="0">
                <a:solidFill>
                  <a:srgbClr val="000000"/>
                </a:solidFill>
                <a:latin typeface="Courier New" panose="02070309020205020404" pitchFamily="49" charset="0"/>
                <a:cs typeface="Courier New" panose="02070309020205020404" pitchFamily="49" charset="0"/>
              </a:rPr>
              <a:t>......</a:t>
            </a:r>
          </a:p>
          <a:p>
            <a:pPr marL="0" indent="0">
              <a:buNone/>
            </a:pPr>
            <a:endParaRPr lang="en-US" altLang="zh-CN" sz="1200" b="1" dirty="0"/>
          </a:p>
        </p:txBody>
      </p:sp>
      <p:pic>
        <p:nvPicPr>
          <p:cNvPr id="1034" name="Picture 10" descr="python_while_loop">
            <a:extLst>
              <a:ext uri="{FF2B5EF4-FFF2-40B4-BE49-F238E27FC236}">
                <a16:creationId xmlns:a16="http://schemas.microsoft.com/office/drawing/2014/main" id="{F1489251-03F2-4598-A255-79FE5B8B8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4252" y="1052735"/>
            <a:ext cx="2505075" cy="38481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python_for_loop">
            <a:extLst>
              <a:ext uri="{FF2B5EF4-FFF2-40B4-BE49-F238E27FC236}">
                <a16:creationId xmlns:a16="http://schemas.microsoft.com/office/drawing/2014/main" id="{4E62CD8E-9E73-4380-B9B4-9741447C8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811" y="1305147"/>
            <a:ext cx="3312368"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46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1C419A-489A-4943-BE18-D163A7D74386}"/>
              </a:ext>
            </a:extLst>
          </p:cNvPr>
          <p:cNvSpPr>
            <a:spLocks noGrp="1"/>
          </p:cNvSpPr>
          <p:nvPr>
            <p:ph type="title"/>
          </p:nvPr>
        </p:nvSpPr>
        <p:spPr/>
        <p:txBody>
          <a:bodyPr/>
          <a:lstStyle/>
          <a:p>
            <a:r>
              <a:rPr lang="en-US" altLang="zh-CN" dirty="0"/>
              <a:t>Python3 </a:t>
            </a:r>
            <a:r>
              <a:rPr lang="zh-CN" altLang="en-US" dirty="0"/>
              <a:t>环境搭建</a:t>
            </a:r>
            <a:r>
              <a:rPr lang="en-US" altLang="zh-CN" dirty="0"/>
              <a:t> </a:t>
            </a:r>
            <a:endParaRPr lang="zh-CN" altLang="en-US" dirty="0"/>
          </a:p>
        </p:txBody>
      </p:sp>
      <p:pic>
        <p:nvPicPr>
          <p:cNvPr id="17" name="图片 16">
            <a:extLst>
              <a:ext uri="{FF2B5EF4-FFF2-40B4-BE49-F238E27FC236}">
                <a16:creationId xmlns:a16="http://schemas.microsoft.com/office/drawing/2014/main" id="{241494B3-A2FB-492E-8552-547CFF0D6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8461" y="4364819"/>
            <a:ext cx="1277806" cy="1252122"/>
          </a:xfrm>
          <a:prstGeom prst="rect">
            <a:avLst/>
          </a:prstGeom>
        </p:spPr>
      </p:pic>
      <p:pic>
        <p:nvPicPr>
          <p:cNvPr id="19" name="图片 18">
            <a:extLst>
              <a:ext uri="{FF2B5EF4-FFF2-40B4-BE49-F238E27FC236}">
                <a16:creationId xmlns:a16="http://schemas.microsoft.com/office/drawing/2014/main" id="{F14F674B-ADE2-4504-9D1D-5CB3ED32A4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121" y="4365104"/>
            <a:ext cx="1277807" cy="1252122"/>
          </a:xfrm>
          <a:prstGeom prst="rect">
            <a:avLst/>
          </a:prstGeom>
        </p:spPr>
      </p:pic>
      <p:graphicFrame>
        <p:nvGraphicFramePr>
          <p:cNvPr id="20" name="表格 19">
            <a:extLst>
              <a:ext uri="{FF2B5EF4-FFF2-40B4-BE49-F238E27FC236}">
                <a16:creationId xmlns:a16="http://schemas.microsoft.com/office/drawing/2014/main" id="{34E9E12F-7DB8-47DD-9747-FED62D361BFF}"/>
              </a:ext>
            </a:extLst>
          </p:cNvPr>
          <p:cNvGraphicFramePr>
            <a:graphicFrameLocks noGrp="1"/>
          </p:cNvGraphicFramePr>
          <p:nvPr>
            <p:extLst>
              <p:ext uri="{D42A27DB-BD31-4B8C-83A1-F6EECF244321}">
                <p14:modId xmlns:p14="http://schemas.microsoft.com/office/powerpoint/2010/main" val="3401280222"/>
              </p:ext>
            </p:extLst>
          </p:nvPr>
        </p:nvGraphicFramePr>
        <p:xfrm>
          <a:off x="1291886" y="1707828"/>
          <a:ext cx="8690956" cy="2194560"/>
        </p:xfrm>
        <a:graphic>
          <a:graphicData uri="http://schemas.openxmlformats.org/drawingml/2006/table">
            <a:tbl>
              <a:tblPr firstRow="1" bandRow="1">
                <a:tableStyleId>{17292A2E-F333-43FB-9621-5CBBE7FDCDCB}</a:tableStyleId>
              </a:tblPr>
              <a:tblGrid>
                <a:gridCol w="2172739">
                  <a:extLst>
                    <a:ext uri="{9D8B030D-6E8A-4147-A177-3AD203B41FA5}">
                      <a16:colId xmlns:a16="http://schemas.microsoft.com/office/drawing/2014/main" val="3790510005"/>
                    </a:ext>
                  </a:extLst>
                </a:gridCol>
                <a:gridCol w="1909707">
                  <a:extLst>
                    <a:ext uri="{9D8B030D-6E8A-4147-A177-3AD203B41FA5}">
                      <a16:colId xmlns:a16="http://schemas.microsoft.com/office/drawing/2014/main" val="2249400179"/>
                    </a:ext>
                  </a:extLst>
                </a:gridCol>
                <a:gridCol w="2435771">
                  <a:extLst>
                    <a:ext uri="{9D8B030D-6E8A-4147-A177-3AD203B41FA5}">
                      <a16:colId xmlns:a16="http://schemas.microsoft.com/office/drawing/2014/main" val="1250772214"/>
                    </a:ext>
                  </a:extLst>
                </a:gridCol>
                <a:gridCol w="2172739">
                  <a:extLst>
                    <a:ext uri="{9D8B030D-6E8A-4147-A177-3AD203B41FA5}">
                      <a16:colId xmlns:a16="http://schemas.microsoft.com/office/drawing/2014/main" val="714778943"/>
                    </a:ext>
                  </a:extLst>
                </a:gridCol>
              </a:tblGrid>
              <a:tr h="0">
                <a:tc>
                  <a:txBody>
                    <a:bodyPr/>
                    <a:lstStyle/>
                    <a:p>
                      <a:r>
                        <a:rPr lang="zh-CN" altLang="en-US" baseline="0" dirty="0">
                          <a:solidFill>
                            <a:srgbClr val="0070C0"/>
                          </a:solidFill>
                        </a:rPr>
                        <a:t>说明</a:t>
                      </a:r>
                    </a:p>
                  </a:txBody>
                  <a:tcPr/>
                </a:tc>
                <a:tc>
                  <a:txBody>
                    <a:bodyPr/>
                    <a:lstStyle/>
                    <a:p>
                      <a:r>
                        <a:rPr lang="zh-CN" altLang="en-US" baseline="0" dirty="0">
                          <a:solidFill>
                            <a:srgbClr val="0070C0"/>
                          </a:solidFill>
                        </a:rPr>
                        <a:t>名称</a:t>
                      </a:r>
                    </a:p>
                  </a:txBody>
                  <a:tcPr/>
                </a:tc>
                <a:tc>
                  <a:txBody>
                    <a:bodyPr/>
                    <a:lstStyle/>
                    <a:p>
                      <a:r>
                        <a:rPr lang="zh-CN" altLang="en-US" baseline="0" dirty="0">
                          <a:solidFill>
                            <a:srgbClr val="0070C0"/>
                          </a:solidFill>
                        </a:rPr>
                        <a:t>下载地址</a:t>
                      </a:r>
                    </a:p>
                  </a:txBody>
                  <a:tcPr/>
                </a:tc>
                <a:tc>
                  <a:txBody>
                    <a:bodyPr/>
                    <a:lstStyle/>
                    <a:p>
                      <a:r>
                        <a:rPr lang="zh-CN" altLang="en-US" baseline="0" dirty="0">
                          <a:solidFill>
                            <a:srgbClr val="0070C0"/>
                          </a:solidFill>
                        </a:rPr>
                        <a:t>注册码</a:t>
                      </a:r>
                    </a:p>
                  </a:txBody>
                  <a:tcPr/>
                </a:tc>
                <a:extLst>
                  <a:ext uri="{0D108BD9-81ED-4DB2-BD59-A6C34878D82A}">
                    <a16:rowId xmlns:a16="http://schemas.microsoft.com/office/drawing/2014/main" val="3806481182"/>
                  </a:ext>
                </a:extLst>
              </a:tr>
              <a:tr h="274652">
                <a:tc>
                  <a:txBody>
                    <a:bodyPr/>
                    <a:lstStyle/>
                    <a:p>
                      <a:r>
                        <a:rPr lang="zh-CN" altLang="en-US" sz="1200" baseline="0" dirty="0"/>
                        <a:t>虚拟机</a:t>
                      </a:r>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200" baseline="0" dirty="0" err="1"/>
                        <a:t>Vmware</a:t>
                      </a:r>
                      <a:r>
                        <a:rPr lang="en-US" altLang="zh-CN" sz="1200" baseline="0" dirty="0"/>
                        <a:t> workstation Pro 14</a:t>
                      </a:r>
                    </a:p>
                    <a:p>
                      <a:endParaRPr lang="zh-CN" altLang="en-US" sz="1200" baseline="0" dirty="0"/>
                    </a:p>
                  </a:txBody>
                  <a:tcPr/>
                </a:tc>
                <a:tc>
                  <a:txBody>
                    <a:bodyPr/>
                    <a:lstStyle/>
                    <a:p>
                      <a:r>
                        <a:rPr lang="en-US" altLang="zh-CN" sz="1200" baseline="0" dirty="0">
                          <a:hlinkClick r:id="rId4"/>
                        </a:rPr>
                        <a:t>https://www.cr173.com/soft/47612.html</a:t>
                      </a:r>
                      <a:endParaRPr lang="zh-CN" altLang="en-US" sz="1200" baseline="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200" baseline="0" dirty="0"/>
                        <a:t>FF31K-AHZD1-H8ETZ-8WWEZ-WUUVA</a:t>
                      </a:r>
                    </a:p>
                  </a:txBody>
                  <a:tcPr/>
                </a:tc>
                <a:extLst>
                  <a:ext uri="{0D108BD9-81ED-4DB2-BD59-A6C34878D82A}">
                    <a16:rowId xmlns:a16="http://schemas.microsoft.com/office/drawing/2014/main" val="2818518923"/>
                  </a:ext>
                </a:extLst>
              </a:tr>
              <a:tr h="370840">
                <a:tc>
                  <a:txBody>
                    <a:bodyPr/>
                    <a:lstStyle/>
                    <a:p>
                      <a:r>
                        <a:rPr lang="zh-CN" altLang="en-US" sz="1200" baseline="0" dirty="0"/>
                        <a:t>操作系统</a:t>
                      </a:r>
                    </a:p>
                  </a:txBody>
                  <a:tcPr/>
                </a:tc>
                <a:tc>
                  <a:txBody>
                    <a:bodyPr/>
                    <a:lstStyle/>
                    <a:p>
                      <a:r>
                        <a:rPr lang="en-US" altLang="zh-CN" sz="1200" baseline="0" dirty="0"/>
                        <a:t>Ubuntu 16.04 </a:t>
                      </a:r>
                      <a:endParaRPr lang="zh-CN" altLang="en-US" sz="1200" baseline="0" dirty="0"/>
                    </a:p>
                  </a:txBody>
                  <a:tcPr/>
                </a:tc>
                <a:tc>
                  <a:txBody>
                    <a:bodyPr/>
                    <a:lstStyle/>
                    <a:p>
                      <a:r>
                        <a:rPr lang="en-US" altLang="zh-CN" sz="1200" baseline="0" dirty="0">
                          <a:hlinkClick r:id="rId5"/>
                        </a:rPr>
                        <a:t>https://www.ubuntu.com/download/alternative-downloads</a:t>
                      </a:r>
                      <a:endParaRPr lang="en-US" altLang="zh-CN" sz="1200" baseline="0" dirty="0"/>
                    </a:p>
                  </a:txBody>
                  <a:tcPr/>
                </a:tc>
                <a:tc>
                  <a:txBody>
                    <a:bodyPr/>
                    <a:lstStyle/>
                    <a:p>
                      <a:endParaRPr lang="zh-CN" altLang="en-US" sz="1200" baseline="0" dirty="0"/>
                    </a:p>
                  </a:txBody>
                  <a:tcPr/>
                </a:tc>
                <a:extLst>
                  <a:ext uri="{0D108BD9-81ED-4DB2-BD59-A6C34878D82A}">
                    <a16:rowId xmlns:a16="http://schemas.microsoft.com/office/drawing/2014/main" val="967947757"/>
                  </a:ext>
                </a:extLst>
              </a:tr>
              <a:tr h="370840">
                <a:tc>
                  <a:txBody>
                    <a:bodyPr/>
                    <a:lstStyle/>
                    <a:p>
                      <a:pPr marL="0" algn="l" defTabSz="1218987" rtl="0" eaLnBrk="1" latinLnBrk="0" hangingPunct="1"/>
                      <a:r>
                        <a:rPr lang="zh-CN" altLang="en-US" sz="1200" kern="1200" baseline="0" dirty="0">
                          <a:solidFill>
                            <a:schemeClr val="tx1"/>
                          </a:solidFill>
                          <a:latin typeface="+mn-lt"/>
                          <a:ea typeface="+mn-ea"/>
                          <a:cs typeface="+mn-cs"/>
                        </a:rPr>
                        <a:t>学习语言</a:t>
                      </a:r>
                    </a:p>
                  </a:txBody>
                  <a:tcPr/>
                </a:tc>
                <a:tc>
                  <a:txBody>
                    <a:bodyPr/>
                    <a:lstStyle/>
                    <a:p>
                      <a:pPr marL="0" algn="l" defTabSz="1218987" rtl="0" eaLnBrk="1" latinLnBrk="0" hangingPunct="1"/>
                      <a:r>
                        <a:rPr lang="en-US" altLang="zh-CN" sz="1200" kern="1200" baseline="0" dirty="0">
                          <a:solidFill>
                            <a:schemeClr val="tx1"/>
                          </a:solidFill>
                          <a:latin typeface="+mn-lt"/>
                          <a:ea typeface="+mn-ea"/>
                          <a:cs typeface="+mn-cs"/>
                        </a:rPr>
                        <a:t>python 3</a:t>
                      </a:r>
                      <a:endParaRPr lang="zh-CN" altLang="en-US" sz="1200" kern="1200" baseline="0" dirty="0">
                        <a:solidFill>
                          <a:schemeClr val="tx1"/>
                        </a:solidFill>
                        <a:latin typeface="+mn-lt"/>
                        <a:ea typeface="+mn-ea"/>
                        <a:cs typeface="+mn-cs"/>
                      </a:endParaRPr>
                    </a:p>
                  </a:txBody>
                  <a:tcPr/>
                </a:tc>
                <a:tc>
                  <a:txBody>
                    <a:bodyPr/>
                    <a:lstStyle/>
                    <a:p>
                      <a:pPr marL="0" algn="l" defTabSz="1218987" rtl="0" eaLnBrk="1" latinLnBrk="0" hangingPunct="1"/>
                      <a:r>
                        <a:rPr lang="en-US" altLang="zh-CN" sz="1200" kern="1200" baseline="0" dirty="0">
                          <a:solidFill>
                            <a:schemeClr val="tx1"/>
                          </a:solidFill>
                          <a:latin typeface="+mn-lt"/>
                          <a:ea typeface="+mn-ea"/>
                          <a:cs typeface="+mn-cs"/>
                        </a:rPr>
                        <a:t>http://www.ubuntu.org.cn/download/desktop</a:t>
                      </a:r>
                      <a:endParaRPr lang="zh-CN" altLang="en-US" sz="1200" kern="1200" baseline="0" dirty="0">
                        <a:solidFill>
                          <a:schemeClr val="tx1"/>
                        </a:solidFill>
                        <a:latin typeface="+mn-lt"/>
                        <a:ea typeface="+mn-ea"/>
                        <a:cs typeface="+mn-cs"/>
                      </a:endParaRPr>
                    </a:p>
                  </a:txBody>
                  <a:tcPr/>
                </a:tc>
                <a:tc>
                  <a:txBody>
                    <a:bodyPr/>
                    <a:lstStyle/>
                    <a:p>
                      <a:endParaRPr lang="zh-CN" altLang="en-US" dirty="0"/>
                    </a:p>
                  </a:txBody>
                  <a:tcPr/>
                </a:tc>
                <a:extLst>
                  <a:ext uri="{0D108BD9-81ED-4DB2-BD59-A6C34878D82A}">
                    <a16:rowId xmlns:a16="http://schemas.microsoft.com/office/drawing/2014/main" val="1634999571"/>
                  </a:ext>
                </a:extLst>
              </a:tr>
            </a:tbl>
          </a:graphicData>
        </a:graphic>
      </p:graphicFrame>
      <p:pic>
        <p:nvPicPr>
          <p:cNvPr id="22" name="图片 21" descr="图片包含 剪贴画&#10;&#10;已生成高可信度的说明">
            <a:extLst>
              <a:ext uri="{FF2B5EF4-FFF2-40B4-BE49-F238E27FC236}">
                <a16:creationId xmlns:a16="http://schemas.microsoft.com/office/drawing/2014/main" id="{195AB5C9-031D-4D70-82E3-EF45F84FAC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7625" y="4365104"/>
            <a:ext cx="1319041" cy="1252122"/>
          </a:xfrm>
          <a:prstGeom prst="rect">
            <a:avLst/>
          </a:prstGeom>
        </p:spPr>
      </p:pic>
    </p:spTree>
    <p:extLst>
      <p:ext uri="{BB962C8B-B14F-4D97-AF65-F5344CB8AC3E}">
        <p14:creationId xmlns:p14="http://schemas.microsoft.com/office/powerpoint/2010/main" val="32859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76077DC-FA4C-4F1C-9819-20225D21BB68}"/>
              </a:ext>
            </a:extLst>
          </p:cNvPr>
          <p:cNvSpPr txBox="1"/>
          <p:nvPr/>
        </p:nvSpPr>
        <p:spPr>
          <a:xfrm>
            <a:off x="5637402" y="2973897"/>
            <a:ext cx="914400" cy="914400"/>
          </a:xfrm>
          <a:prstGeom prst="rect">
            <a:avLst/>
          </a:prstGeom>
          <a:no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C72EE280-BE15-41A6-B800-32627FBC56EC}"/>
              </a:ext>
            </a:extLst>
          </p:cNvPr>
          <p:cNvSpPr txBox="1"/>
          <p:nvPr/>
        </p:nvSpPr>
        <p:spPr>
          <a:xfrm>
            <a:off x="5637402" y="2973897"/>
            <a:ext cx="914400" cy="914400"/>
          </a:xfrm>
          <a:prstGeom prst="rect">
            <a:avLst/>
          </a:prstGeom>
          <a:noFill/>
        </p:spPr>
        <p:txBody>
          <a:bodyPr wrap="square" rtlCol="0">
            <a:spAutoFit/>
          </a:bodyPr>
          <a:lstStyle/>
          <a:p>
            <a:endParaRPr lang="zh-CN" altLang="en-US" dirty="0"/>
          </a:p>
        </p:txBody>
      </p:sp>
      <p:sp>
        <p:nvSpPr>
          <p:cNvPr id="13" name="文本框 12">
            <a:extLst>
              <a:ext uri="{FF2B5EF4-FFF2-40B4-BE49-F238E27FC236}">
                <a16:creationId xmlns:a16="http://schemas.microsoft.com/office/drawing/2014/main" id="{1222B27E-C36B-468E-9BDE-850E8C8D72AD}"/>
              </a:ext>
            </a:extLst>
          </p:cNvPr>
          <p:cNvSpPr txBox="1"/>
          <p:nvPr/>
        </p:nvSpPr>
        <p:spPr>
          <a:xfrm>
            <a:off x="805614" y="1052736"/>
            <a:ext cx="9897310" cy="4832092"/>
          </a:xfrm>
          <a:prstGeom prst="rect">
            <a:avLst/>
          </a:prstGeom>
          <a:solidFill>
            <a:schemeClr val="accent4">
              <a:lumMod val="40000"/>
              <a:lumOff val="60000"/>
            </a:schemeClr>
          </a:solidFill>
        </p:spPr>
        <p:txBody>
          <a:bodyPr wrap="square" rtlCol="0">
            <a:spAutoFit/>
          </a:bodyPr>
          <a:lstStyle/>
          <a:p>
            <a:r>
              <a:rPr lang="zh-CN" altLang="en-US" sz="1400" b="1" dirty="0">
                <a:solidFill>
                  <a:srgbClr val="00B0F0"/>
                </a:solidFill>
              </a:rPr>
              <a:t>实例：</a:t>
            </a:r>
            <a:endParaRPr lang="en-US" altLang="zh-CN" sz="1400" b="1" dirty="0">
              <a:solidFill>
                <a:srgbClr val="00B0F0"/>
              </a:solidFill>
            </a:endParaRPr>
          </a:p>
          <a:p>
            <a:r>
              <a:rPr lang="en-US" altLang="zh-CN" sz="1400" dirty="0"/>
              <a:t>#</a:t>
            </a:r>
            <a:r>
              <a:rPr lang="zh-CN" altLang="en-US" sz="1400" dirty="0"/>
              <a:t>计算</a:t>
            </a:r>
            <a:r>
              <a:rPr lang="en-US" altLang="zh-CN" sz="1400" dirty="0"/>
              <a:t>1+2+3+4+^……+100</a:t>
            </a:r>
            <a:r>
              <a:rPr lang="zh-CN" altLang="en-US" sz="1400" dirty="0"/>
              <a:t>的值</a:t>
            </a:r>
          </a:p>
          <a:p>
            <a:r>
              <a:rPr lang="en-US" altLang="zh-CN" sz="1400" dirty="0"/>
              <a:t>sum = 0</a:t>
            </a:r>
          </a:p>
          <a:p>
            <a:r>
              <a:rPr lang="en-US" altLang="zh-CN" sz="1400" dirty="0"/>
              <a:t>num = 1</a:t>
            </a:r>
          </a:p>
          <a:p>
            <a:r>
              <a:rPr lang="en-US" altLang="zh-CN" sz="1400" dirty="0"/>
              <a:t>while num &lt;= 100:</a:t>
            </a:r>
          </a:p>
          <a:p>
            <a:r>
              <a:rPr lang="en-US" altLang="zh-CN" sz="1400" dirty="0"/>
              <a:t>    sum += num</a:t>
            </a:r>
          </a:p>
          <a:p>
            <a:r>
              <a:rPr lang="en-US" altLang="zh-CN" sz="1400" dirty="0"/>
              <a:t>    num += 1</a:t>
            </a:r>
          </a:p>
          <a:p>
            <a:endParaRPr lang="en-US" altLang="zh-CN" sz="1400" dirty="0"/>
          </a:p>
          <a:p>
            <a:r>
              <a:rPr lang="en-US" altLang="zh-CN" sz="1400" dirty="0"/>
              <a:t>print("sum = %d"%(sum))</a:t>
            </a:r>
          </a:p>
          <a:p>
            <a:r>
              <a:rPr lang="en-US" altLang="zh-CN" sz="1400" dirty="0"/>
              <a:t>#(</a:t>
            </a:r>
            <a:r>
              <a:rPr lang="zh-CN" altLang="en-US" sz="1400" dirty="0"/>
              <a:t>输出</a:t>
            </a:r>
            <a:r>
              <a:rPr lang="en-US" altLang="zh-CN" sz="1400" dirty="0"/>
              <a:t>)sum = 5050</a:t>
            </a:r>
          </a:p>
          <a:p>
            <a:endParaRPr lang="en-US" altLang="zh-CN" sz="1400" dirty="0"/>
          </a:p>
          <a:p>
            <a:endParaRPr lang="en-US" altLang="zh-CN" sz="1400" dirty="0"/>
          </a:p>
          <a:p>
            <a:r>
              <a:rPr lang="en-US" altLang="zh-CN" sz="1400" dirty="0"/>
              <a:t>sum = 0</a:t>
            </a:r>
          </a:p>
          <a:p>
            <a:r>
              <a:rPr lang="en-US" altLang="zh-CN" sz="1400" dirty="0"/>
              <a:t>Num = 1</a:t>
            </a:r>
          </a:p>
          <a:p>
            <a:r>
              <a:rPr lang="en-US" altLang="zh-CN" sz="1400" dirty="0"/>
              <a:t>for  </a:t>
            </a:r>
            <a:r>
              <a:rPr lang="en-US" altLang="zh-CN" sz="1400" dirty="0" err="1"/>
              <a:t>i</a:t>
            </a:r>
            <a:r>
              <a:rPr lang="en-US" altLang="zh-CN" sz="1400" dirty="0"/>
              <a:t> in range(101):</a:t>
            </a:r>
          </a:p>
          <a:p>
            <a:r>
              <a:rPr lang="en-US" altLang="zh-CN" sz="1400" dirty="0"/>
              <a:t>    sum += 1</a:t>
            </a:r>
          </a:p>
          <a:p>
            <a:r>
              <a:rPr lang="en-US" altLang="zh-CN" sz="1400" dirty="0"/>
              <a:t>    num += 1</a:t>
            </a:r>
          </a:p>
          <a:p>
            <a:endParaRPr lang="en-US" altLang="zh-CN" sz="1400" dirty="0"/>
          </a:p>
          <a:p>
            <a:r>
              <a:rPr lang="en-US" altLang="zh-CN" sz="1400" dirty="0"/>
              <a:t>print("sum = %d"%(sum))</a:t>
            </a:r>
          </a:p>
          <a:p>
            <a:endParaRPr lang="en-US" altLang="zh-CN" sz="1400" dirty="0"/>
          </a:p>
          <a:p>
            <a:endParaRPr lang="en-US" altLang="zh-CN" sz="1400" dirty="0"/>
          </a:p>
          <a:p>
            <a:endParaRPr lang="zh-CN" altLang="en-US" sz="1400" dirty="0"/>
          </a:p>
        </p:txBody>
      </p:sp>
    </p:spTree>
    <p:extLst>
      <p:ext uri="{BB962C8B-B14F-4D97-AF65-F5344CB8AC3E}">
        <p14:creationId xmlns:p14="http://schemas.microsoft.com/office/powerpoint/2010/main" val="66351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6E16EAC-2E8E-43EF-89DD-DFCC94CFF32E}"/>
              </a:ext>
            </a:extLst>
          </p:cNvPr>
          <p:cNvSpPr>
            <a:spLocks noGrp="1"/>
          </p:cNvSpPr>
          <p:nvPr>
            <p:ph idx="1"/>
          </p:nvPr>
        </p:nvSpPr>
        <p:spPr>
          <a:xfrm>
            <a:off x="1117309" y="476672"/>
            <a:ext cx="10157354" cy="5695528"/>
          </a:xfrm>
        </p:spPr>
        <p:txBody>
          <a:bodyPr/>
          <a:lstStyle/>
          <a:p>
            <a:r>
              <a:rPr lang="en-US" altLang="zh-CN" b="1" dirty="0"/>
              <a:t>3. </a:t>
            </a:r>
            <a:r>
              <a:rPr lang="zh-CN" altLang="en-US" b="1" dirty="0"/>
              <a:t>异常处理</a:t>
            </a:r>
            <a:endParaRPr lang="en-US" altLang="zh-CN" b="1" dirty="0"/>
          </a:p>
          <a:p>
            <a:pPr marL="0" indent="0">
              <a:buNone/>
            </a:pPr>
            <a:r>
              <a:rPr lang="en-US" altLang="zh-CN" sz="1400" dirty="0"/>
              <a:t>python </a:t>
            </a:r>
            <a:r>
              <a:rPr lang="zh-CN" altLang="en-US" sz="1400" dirty="0"/>
              <a:t>用异常对象（</a:t>
            </a:r>
            <a:r>
              <a:rPr lang="en-US" altLang="zh-CN" sz="1400" dirty="0"/>
              <a:t>exception object</a:t>
            </a:r>
            <a:r>
              <a:rPr lang="zh-CN" altLang="en-US" sz="1400" dirty="0"/>
              <a:t>）来表示异常情况。异常对象可以被处理、捕获，避免程序终止执行。</a:t>
            </a:r>
            <a:endParaRPr lang="en-US" altLang="zh-CN" sz="1400" dirty="0"/>
          </a:p>
          <a:p>
            <a:pPr marL="0" indent="0">
              <a:buNone/>
            </a:pPr>
            <a:r>
              <a:rPr lang="zh-CN" altLang="en-US" sz="1400" b="1" dirty="0"/>
              <a:t>语法：</a:t>
            </a:r>
            <a:endParaRPr lang="en-US" altLang="zh-CN" sz="1400" b="1" dirty="0"/>
          </a:p>
          <a:p>
            <a:pPr marL="0" indent="0">
              <a:buNone/>
            </a:pPr>
            <a:r>
              <a:rPr lang="en-US" altLang="zh-CN" sz="1400" dirty="0"/>
              <a:t>try:</a:t>
            </a:r>
          </a:p>
          <a:p>
            <a:pPr marL="0" indent="0">
              <a:buNone/>
            </a:pPr>
            <a:r>
              <a:rPr lang="en-US" altLang="zh-CN" sz="1400" dirty="0">
                <a:solidFill>
                  <a:srgbClr val="002060"/>
                </a:solidFill>
              </a:rPr>
              <a:t>    </a:t>
            </a:r>
            <a:r>
              <a:rPr lang="zh-CN" altLang="en-US" sz="1400" dirty="0">
                <a:solidFill>
                  <a:schemeClr val="tx2"/>
                </a:solidFill>
              </a:rPr>
              <a:t>需要执行的操作</a:t>
            </a:r>
          </a:p>
          <a:p>
            <a:pPr marL="0" indent="0">
              <a:buNone/>
            </a:pPr>
            <a:r>
              <a:rPr lang="en-US" altLang="zh-CN" sz="1400" dirty="0"/>
              <a:t>except </a:t>
            </a:r>
            <a:r>
              <a:rPr lang="zh-CN" altLang="en-US" sz="1400" dirty="0"/>
              <a:t>异常类 </a:t>
            </a:r>
            <a:r>
              <a:rPr lang="en-US" altLang="zh-CN" sz="1400" dirty="0"/>
              <a:t>as e:</a:t>
            </a:r>
          </a:p>
          <a:p>
            <a:pPr marL="0" indent="0">
              <a:buNone/>
            </a:pPr>
            <a:r>
              <a:rPr lang="en-US" altLang="zh-CN" sz="1400" dirty="0"/>
              <a:t>    </a:t>
            </a:r>
            <a:r>
              <a:rPr lang="zh-CN" altLang="en-US" sz="1400" dirty="0">
                <a:solidFill>
                  <a:schemeClr val="tx2"/>
                </a:solidFill>
              </a:rPr>
              <a:t>如果发生异常，执行以下代码</a:t>
            </a:r>
          </a:p>
          <a:p>
            <a:pPr marL="0" indent="0">
              <a:buNone/>
            </a:pPr>
            <a:r>
              <a:rPr lang="en-US" altLang="zh-CN" sz="1400" dirty="0"/>
              <a:t>else:</a:t>
            </a:r>
          </a:p>
          <a:p>
            <a:pPr marL="0" indent="0">
              <a:buNone/>
            </a:pPr>
            <a:r>
              <a:rPr lang="en-US" altLang="zh-CN" sz="1400" dirty="0"/>
              <a:t>    </a:t>
            </a:r>
            <a:r>
              <a:rPr lang="zh-CN" altLang="en-US" sz="1400" dirty="0">
                <a:solidFill>
                  <a:schemeClr val="tx2"/>
                </a:solidFill>
              </a:rPr>
              <a:t>如果没有发生异常，执行的命令</a:t>
            </a:r>
          </a:p>
          <a:p>
            <a:pPr marL="0" indent="0">
              <a:buNone/>
            </a:pPr>
            <a:r>
              <a:rPr lang="en-US" altLang="zh-CN" sz="1400" dirty="0"/>
              <a:t>finally:</a:t>
            </a:r>
          </a:p>
          <a:p>
            <a:pPr marL="0" indent="0">
              <a:buNone/>
            </a:pPr>
            <a:r>
              <a:rPr lang="en-US" altLang="zh-CN" sz="1400" dirty="0"/>
              <a:t>    </a:t>
            </a:r>
            <a:r>
              <a:rPr lang="zh-CN" altLang="en-US" sz="1400" dirty="0">
                <a:solidFill>
                  <a:schemeClr val="tx2"/>
                </a:solidFill>
              </a:rPr>
              <a:t>无论如何，都要执行的代码</a:t>
            </a:r>
          </a:p>
        </p:txBody>
      </p:sp>
    </p:spTree>
    <p:extLst>
      <p:ext uri="{BB962C8B-B14F-4D97-AF65-F5344CB8AC3E}">
        <p14:creationId xmlns:p14="http://schemas.microsoft.com/office/powerpoint/2010/main" val="166400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8A3CCC9-C887-40FF-9EEC-6C6A11246CA7}"/>
              </a:ext>
            </a:extLst>
          </p:cNvPr>
          <p:cNvSpPr>
            <a:spLocks noGrp="1"/>
          </p:cNvSpPr>
          <p:nvPr>
            <p:ph idx="1"/>
          </p:nvPr>
        </p:nvSpPr>
        <p:spPr>
          <a:xfrm>
            <a:off x="1117309" y="692696"/>
            <a:ext cx="10157354" cy="5479504"/>
          </a:xfrm>
        </p:spPr>
        <p:txBody>
          <a:bodyPr/>
          <a:lstStyle/>
          <a:p>
            <a:pPr marL="0" indent="0">
              <a:buNone/>
            </a:pPr>
            <a:r>
              <a:rPr lang="zh-CN" altLang="en-US" sz="1400" dirty="0"/>
              <a:t>捕捉多个异常语法：</a:t>
            </a:r>
            <a:endParaRPr lang="en-US" altLang="zh-CN" sz="1400" dirty="0"/>
          </a:p>
          <a:p>
            <a:pPr marL="0" indent="0">
              <a:buNone/>
            </a:pPr>
            <a:r>
              <a:rPr lang="en-US" altLang="zh-CN" sz="1400" dirty="0"/>
              <a:t>try:</a:t>
            </a:r>
          </a:p>
          <a:p>
            <a:pPr marL="0" indent="0">
              <a:buNone/>
            </a:pPr>
            <a:r>
              <a:rPr lang="en-US" altLang="zh-CN" sz="1400" dirty="0"/>
              <a:t>    </a:t>
            </a:r>
            <a:r>
              <a:rPr lang="zh-CN" altLang="en-US" sz="1400" dirty="0">
                <a:solidFill>
                  <a:schemeClr val="tx2"/>
                </a:solidFill>
              </a:rPr>
              <a:t>需要执行的操作</a:t>
            </a:r>
          </a:p>
          <a:p>
            <a:pPr marL="0" indent="0">
              <a:buNone/>
            </a:pPr>
            <a:r>
              <a:rPr lang="en-US" altLang="zh-CN" sz="1400" dirty="0"/>
              <a:t>except (</a:t>
            </a:r>
            <a:r>
              <a:rPr lang="zh-CN" altLang="en-US" sz="1400" dirty="0"/>
              <a:t>异常类</a:t>
            </a:r>
            <a:r>
              <a:rPr lang="en-US" altLang="zh-CN" sz="1400" dirty="0"/>
              <a:t>1,</a:t>
            </a:r>
            <a:r>
              <a:rPr lang="zh-CN" altLang="en-US" sz="1400" dirty="0"/>
              <a:t>异常</a:t>
            </a:r>
            <a:r>
              <a:rPr lang="en-US" altLang="zh-CN" sz="1400" dirty="0"/>
              <a:t>2</a:t>
            </a:r>
            <a:r>
              <a:rPr lang="zh-CN" altLang="en-US" sz="1400" dirty="0"/>
              <a:t>，异常</a:t>
            </a:r>
            <a:r>
              <a:rPr lang="en-US" altLang="zh-CN" sz="1400" dirty="0"/>
              <a:t>3) as e:</a:t>
            </a:r>
          </a:p>
          <a:p>
            <a:pPr marL="0" indent="0">
              <a:buNone/>
            </a:pPr>
            <a:r>
              <a:rPr lang="en-US" altLang="zh-CN" sz="1400" dirty="0">
                <a:solidFill>
                  <a:schemeClr val="tx2"/>
                </a:solidFill>
              </a:rPr>
              <a:t>    </a:t>
            </a:r>
            <a:r>
              <a:rPr lang="zh-CN" altLang="en-US" sz="1400" dirty="0">
                <a:solidFill>
                  <a:schemeClr val="tx2"/>
                </a:solidFill>
              </a:rPr>
              <a:t>如果发生异常，执行以下代码</a:t>
            </a:r>
          </a:p>
          <a:p>
            <a:pPr marL="0" indent="0">
              <a:buNone/>
            </a:pPr>
            <a:r>
              <a:rPr lang="en-US" altLang="zh-CN" sz="1400" dirty="0"/>
              <a:t>else:</a:t>
            </a:r>
          </a:p>
          <a:p>
            <a:pPr marL="0" indent="0">
              <a:buNone/>
            </a:pPr>
            <a:r>
              <a:rPr lang="en-US" altLang="zh-CN" sz="1400" dirty="0">
                <a:solidFill>
                  <a:schemeClr val="tx2"/>
                </a:solidFill>
              </a:rPr>
              <a:t>    </a:t>
            </a:r>
            <a:r>
              <a:rPr lang="zh-CN" altLang="en-US" sz="1400" dirty="0">
                <a:solidFill>
                  <a:schemeClr val="tx2"/>
                </a:solidFill>
              </a:rPr>
              <a:t>如果没有发生异常，执行的命令</a:t>
            </a:r>
          </a:p>
          <a:p>
            <a:pPr marL="0" indent="0">
              <a:buNone/>
            </a:pPr>
            <a:r>
              <a:rPr lang="en-US" altLang="zh-CN" sz="1400" dirty="0"/>
              <a:t>finally:</a:t>
            </a:r>
          </a:p>
          <a:p>
            <a:pPr marL="0" indent="0">
              <a:buNone/>
            </a:pPr>
            <a:r>
              <a:rPr lang="en-US" altLang="zh-CN" sz="1400" dirty="0"/>
              <a:t>    </a:t>
            </a:r>
            <a:r>
              <a:rPr lang="zh-CN" altLang="en-US" sz="1400" dirty="0">
                <a:solidFill>
                  <a:schemeClr val="tx2"/>
                </a:solidFill>
              </a:rPr>
              <a:t>无论如何，都要执行的代码</a:t>
            </a:r>
          </a:p>
        </p:txBody>
      </p:sp>
    </p:spTree>
    <p:extLst>
      <p:ext uri="{BB962C8B-B14F-4D97-AF65-F5344CB8AC3E}">
        <p14:creationId xmlns:p14="http://schemas.microsoft.com/office/powerpoint/2010/main" val="266762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E25A5D2D-EA98-46D9-95D2-F4CDA206BD5F}"/>
              </a:ext>
            </a:extLst>
          </p:cNvPr>
          <p:cNvSpPr>
            <a:spLocks noChangeArrowheads="1"/>
          </p:cNvSpPr>
          <p:nvPr/>
        </p:nvSpPr>
        <p:spPr bwMode="auto">
          <a:xfrm>
            <a:off x="0" y="13180"/>
            <a:ext cx="65" cy="4308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26CBD5A7-D8A4-4885-81EC-67CE3376D2DA}"/>
              </a:ext>
            </a:extLst>
          </p:cNvPr>
          <p:cNvSpPr txBox="1"/>
          <p:nvPr/>
        </p:nvSpPr>
        <p:spPr>
          <a:xfrm>
            <a:off x="1197868" y="1196752"/>
            <a:ext cx="8712968" cy="4662815"/>
          </a:xfrm>
          <a:prstGeom prst="rect">
            <a:avLst/>
          </a:prstGeom>
          <a:noFill/>
        </p:spPr>
        <p:txBody>
          <a:bodyPr wrap="square" rtlCol="0">
            <a:spAutoFit/>
          </a:bodyPr>
          <a:lstStyle/>
          <a:p>
            <a:pPr>
              <a:lnSpc>
                <a:spcPct val="150000"/>
              </a:lnSpc>
            </a:pPr>
            <a:r>
              <a:rPr lang="zh-CN" altLang="zh-CN" sz="1400" b="1" dirty="0">
                <a:solidFill>
                  <a:srgbClr val="0070C0"/>
                </a:solidFill>
                <a:latin typeface="Consolas" panose="020B0609020204030204" pitchFamily="49" charset="0"/>
              </a:rPr>
              <a:t>AttributeError</a:t>
            </a:r>
            <a:r>
              <a:rPr lang="zh-CN" altLang="zh-CN" sz="1400" dirty="0">
                <a:solidFill>
                  <a:srgbClr val="000000"/>
                </a:solidFill>
                <a:latin typeface="Consolas" panose="020B0609020204030204" pitchFamily="49" charset="0"/>
              </a:rPr>
              <a:t> 试图访问一个对象没有的属性，比如foo.x，但是foo没有属性x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IOError</a:t>
            </a:r>
            <a:r>
              <a:rPr lang="zh-CN" altLang="zh-CN" sz="1400" dirty="0">
                <a:solidFill>
                  <a:srgbClr val="000000"/>
                </a:solidFill>
                <a:latin typeface="Consolas" panose="020B0609020204030204" pitchFamily="49" charset="0"/>
              </a:rPr>
              <a:t> 输入/输出异常；基本上是无法打开文件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ImportError</a:t>
            </a:r>
            <a:r>
              <a:rPr lang="zh-CN" altLang="zh-CN" sz="1400" dirty="0">
                <a:solidFill>
                  <a:srgbClr val="000000"/>
                </a:solidFill>
                <a:latin typeface="Consolas" panose="020B0609020204030204" pitchFamily="49" charset="0"/>
              </a:rPr>
              <a:t> 无法引入模块或包；基本上是路径问题或名称错误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IndentationError</a:t>
            </a:r>
            <a:r>
              <a:rPr lang="zh-CN" altLang="zh-CN" sz="1400" dirty="0">
                <a:solidFill>
                  <a:srgbClr val="000000"/>
                </a:solidFill>
                <a:latin typeface="Consolas" panose="020B0609020204030204" pitchFamily="49" charset="0"/>
              </a:rPr>
              <a:t> 语法错误（的子类） ；代码没有正确对齐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IndexError</a:t>
            </a:r>
            <a:r>
              <a:rPr lang="zh-CN" altLang="zh-CN" sz="1400" dirty="0">
                <a:solidFill>
                  <a:srgbClr val="000000"/>
                </a:solidFill>
                <a:latin typeface="Consolas" panose="020B0609020204030204" pitchFamily="49" charset="0"/>
              </a:rPr>
              <a:t> 下标索引超出序列边界，比如当x只有三个元素，却试图访问x[5]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KeyError</a:t>
            </a:r>
            <a:r>
              <a:rPr lang="zh-CN" altLang="zh-CN" sz="1400" dirty="0">
                <a:solidFill>
                  <a:srgbClr val="000000"/>
                </a:solidFill>
                <a:latin typeface="Consolas" panose="020B0609020204030204" pitchFamily="49" charset="0"/>
              </a:rPr>
              <a:t> 试图访问字典里不存在的键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KeyboardInterrupt</a:t>
            </a:r>
            <a:r>
              <a:rPr lang="zh-CN" altLang="zh-CN" sz="1400" dirty="0">
                <a:solidFill>
                  <a:srgbClr val="000000"/>
                </a:solidFill>
                <a:latin typeface="Consolas" panose="020B0609020204030204" pitchFamily="49" charset="0"/>
              </a:rPr>
              <a:t> Ctrl+C被按下</a:t>
            </a:r>
            <a:r>
              <a:rPr lang="zh-CN" altLang="en-US" sz="1400" dirty="0">
                <a:solidFill>
                  <a:srgbClr val="000000"/>
                </a:solidFill>
                <a:latin typeface="Consolas" panose="020B0609020204030204" pitchFamily="49" charset="0"/>
              </a:rPr>
              <a:t>，手动终止运行</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NameError</a:t>
            </a:r>
            <a:r>
              <a:rPr lang="zh-CN" altLang="zh-CN" sz="1400" dirty="0">
                <a:solidFill>
                  <a:srgbClr val="000000"/>
                </a:solidFill>
                <a:latin typeface="Consolas" panose="020B0609020204030204" pitchFamily="49" charset="0"/>
              </a:rPr>
              <a:t> 尝试访问一个没有申明的变量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SyntaxError</a:t>
            </a:r>
            <a:r>
              <a:rPr lang="zh-CN" altLang="zh-CN" sz="1400" dirty="0">
                <a:solidFill>
                  <a:srgbClr val="000000"/>
                </a:solidFill>
                <a:latin typeface="Consolas" panose="020B0609020204030204" pitchFamily="49" charset="0"/>
              </a:rPr>
              <a:t> Python代码非法，代码不能编译(个人认为这是语法错误，写错了）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TypeError</a:t>
            </a:r>
            <a:r>
              <a:rPr lang="zh-CN" altLang="zh-CN" sz="1400" dirty="0">
                <a:solidFill>
                  <a:srgbClr val="000000"/>
                </a:solidFill>
                <a:latin typeface="Consolas" panose="020B0609020204030204" pitchFamily="49" charset="0"/>
              </a:rPr>
              <a:t> 传入对象类型与要求的不符合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UnboundLocalError</a:t>
            </a:r>
            <a:r>
              <a:rPr lang="zh-CN" altLang="zh-CN" sz="1400" dirty="0">
                <a:solidFill>
                  <a:srgbClr val="000000"/>
                </a:solidFill>
                <a:latin typeface="Consolas" panose="020B0609020204030204" pitchFamily="49" charset="0"/>
              </a:rPr>
              <a:t> 试图访问一个还未被设置的局部变量，基本上是由于另有一个同名的全局变量，导致你以为正在访问它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ValueError</a:t>
            </a:r>
            <a:r>
              <a:rPr lang="zh-CN" altLang="zh-CN" sz="1400" dirty="0">
                <a:solidFill>
                  <a:srgbClr val="000000"/>
                </a:solidFill>
                <a:latin typeface="Consolas" panose="020B0609020204030204" pitchFamily="49" charset="0"/>
              </a:rPr>
              <a:t> 传入一个调用者不期望的值，即使值的类型是正确的</a:t>
            </a:r>
            <a:r>
              <a:rPr lang="zh-CN" altLang="zh-CN" sz="1400" dirty="0"/>
              <a:t> </a:t>
            </a:r>
            <a:endParaRPr lang="zh-CN" altLang="zh-CN" sz="1400" dirty="0">
              <a:latin typeface="Arial" panose="020B0604020202020204" pitchFamily="34" charset="0"/>
            </a:endParaRPr>
          </a:p>
          <a:p>
            <a:endParaRPr lang="zh-CN" altLang="en-US" dirty="0"/>
          </a:p>
        </p:txBody>
      </p:sp>
    </p:spTree>
    <p:extLst>
      <p:ext uri="{BB962C8B-B14F-4D97-AF65-F5344CB8AC3E}">
        <p14:creationId xmlns:p14="http://schemas.microsoft.com/office/powerpoint/2010/main" val="291724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25CAD3C-3FCA-423F-A82D-5D0B8A1A3DB0}"/>
              </a:ext>
            </a:extLst>
          </p:cNvPr>
          <p:cNvSpPr>
            <a:spLocks noGrp="1"/>
          </p:cNvSpPr>
          <p:nvPr>
            <p:ph idx="1"/>
          </p:nvPr>
        </p:nvSpPr>
        <p:spPr>
          <a:xfrm>
            <a:off x="1117309" y="620688"/>
            <a:ext cx="10157354" cy="5551512"/>
          </a:xfrm>
        </p:spPr>
        <p:txBody>
          <a:bodyPr>
            <a:normAutofit/>
          </a:bodyPr>
          <a:lstStyle/>
          <a:p>
            <a:pPr marL="0" indent="0">
              <a:buNone/>
            </a:pPr>
            <a:r>
              <a:rPr lang="zh-CN" altLang="en-US" sz="1400" b="1" dirty="0">
                <a:solidFill>
                  <a:srgbClr val="0070C0"/>
                </a:solidFill>
              </a:rPr>
              <a:t>实例：</a:t>
            </a:r>
            <a:endParaRPr lang="en-US" altLang="zh-CN" sz="1400" b="1" dirty="0">
              <a:solidFill>
                <a:srgbClr val="0070C0"/>
              </a:solidFill>
            </a:endParaRPr>
          </a:p>
          <a:p>
            <a:pPr marL="0" indent="0">
              <a:lnSpc>
                <a:spcPct val="60000"/>
              </a:lnSpc>
              <a:buNone/>
            </a:pPr>
            <a:r>
              <a:rPr lang="en-US" altLang="zh-CN" sz="1400" dirty="0"/>
              <a:t>str1 = ‘Hello world’# </a:t>
            </a:r>
            <a:r>
              <a:rPr lang="zh-CN" altLang="en-US" sz="1400" dirty="0"/>
              <a:t>字符串</a:t>
            </a:r>
            <a:endParaRPr lang="en-US" altLang="zh-CN" sz="1400" dirty="0"/>
          </a:p>
          <a:p>
            <a:pPr marL="0" indent="0">
              <a:lnSpc>
                <a:spcPct val="60000"/>
              </a:lnSpc>
              <a:buNone/>
            </a:pPr>
            <a:r>
              <a:rPr lang="en-US" altLang="zh-CN" sz="1400" dirty="0"/>
              <a:t>try:</a:t>
            </a:r>
          </a:p>
          <a:p>
            <a:pPr marL="0" indent="0">
              <a:lnSpc>
                <a:spcPct val="60000"/>
              </a:lnSpc>
              <a:buNone/>
            </a:pPr>
            <a:r>
              <a:rPr lang="en-US" altLang="zh-CN" sz="1400" dirty="0"/>
              <a:t>    </a:t>
            </a:r>
            <a:r>
              <a:rPr lang="en-US" altLang="zh-CN" sz="1400" dirty="0" err="1"/>
              <a:t>i</a:t>
            </a:r>
            <a:r>
              <a:rPr lang="en-US" altLang="zh-CN" sz="1400" dirty="0"/>
              <a:t> = int(str1) # </a:t>
            </a:r>
            <a:r>
              <a:rPr lang="zh-CN" altLang="en-US" sz="1400" dirty="0"/>
              <a:t>转</a:t>
            </a:r>
            <a:r>
              <a:rPr lang="en-US" altLang="zh-CN" sz="1400" dirty="0"/>
              <a:t>int</a:t>
            </a:r>
          </a:p>
          <a:p>
            <a:pPr marL="0" indent="0">
              <a:lnSpc>
                <a:spcPct val="60000"/>
              </a:lnSpc>
              <a:buNone/>
            </a:pPr>
            <a:r>
              <a:rPr lang="en-US" altLang="zh-CN" sz="1400" dirty="0"/>
              <a:t>except Exception as e: # Exception </a:t>
            </a:r>
            <a:r>
              <a:rPr lang="zh-CN" altLang="en-US" sz="1400" dirty="0"/>
              <a:t>万能异常</a:t>
            </a:r>
            <a:endParaRPr lang="en-US" altLang="zh-CN" sz="1400" dirty="0"/>
          </a:p>
          <a:p>
            <a:pPr marL="0" indent="0">
              <a:lnSpc>
                <a:spcPct val="60000"/>
              </a:lnSpc>
              <a:buNone/>
            </a:pPr>
            <a:r>
              <a:rPr lang="en-US" altLang="zh-CN" sz="1400" dirty="0"/>
              <a:t>    print(e) # </a:t>
            </a:r>
            <a:r>
              <a:rPr lang="zh-CN" altLang="en-US" sz="1400" dirty="0"/>
              <a:t>输出异常</a:t>
            </a:r>
            <a:endParaRPr lang="en-US" altLang="zh-CN" sz="1400" dirty="0"/>
          </a:p>
          <a:p>
            <a:pPr marL="0" indent="0">
              <a:lnSpc>
                <a:spcPct val="60000"/>
              </a:lnSpc>
              <a:buNone/>
            </a:pPr>
            <a:endParaRPr lang="en-US" altLang="zh-CN" sz="1400" dirty="0"/>
          </a:p>
          <a:p>
            <a:pPr marL="0" indent="0">
              <a:lnSpc>
                <a:spcPct val="60000"/>
              </a:lnSpc>
              <a:buNone/>
            </a:pPr>
            <a:r>
              <a:rPr lang="en-US" altLang="zh-CN" sz="1400" dirty="0"/>
              <a:t># </a:t>
            </a:r>
            <a:r>
              <a:rPr lang="zh-CN" altLang="en-US" sz="1400" dirty="0"/>
              <a:t>处理多个异常</a:t>
            </a:r>
            <a:endParaRPr lang="en-US" altLang="zh-CN" sz="1400" dirty="0"/>
          </a:p>
          <a:p>
            <a:pPr marL="0" indent="0">
              <a:lnSpc>
                <a:spcPct val="60000"/>
              </a:lnSpc>
              <a:buNone/>
            </a:pPr>
            <a:r>
              <a:rPr lang="en-US" altLang="zh-CN" sz="1400" dirty="0"/>
              <a:t>str1 = ‘Hello world’# </a:t>
            </a:r>
            <a:r>
              <a:rPr lang="zh-CN" altLang="en-US" sz="1400" dirty="0"/>
              <a:t>字符串</a:t>
            </a:r>
            <a:endParaRPr lang="en-US" altLang="zh-CN" sz="1400" dirty="0"/>
          </a:p>
          <a:p>
            <a:pPr marL="0" indent="0">
              <a:lnSpc>
                <a:spcPct val="60000"/>
              </a:lnSpc>
              <a:buNone/>
            </a:pPr>
            <a:r>
              <a:rPr lang="en-US" altLang="zh-CN" sz="1400" dirty="0"/>
              <a:t>try:</a:t>
            </a:r>
          </a:p>
          <a:p>
            <a:pPr marL="0" indent="0">
              <a:lnSpc>
                <a:spcPct val="60000"/>
              </a:lnSpc>
              <a:buNone/>
            </a:pPr>
            <a:r>
              <a:rPr lang="en-US" altLang="zh-CN" sz="1400" dirty="0"/>
              <a:t>    </a:t>
            </a:r>
            <a:r>
              <a:rPr lang="en-US" altLang="zh-CN" sz="1400" dirty="0" err="1"/>
              <a:t>i</a:t>
            </a:r>
            <a:r>
              <a:rPr lang="en-US" altLang="zh-CN" sz="1400" dirty="0"/>
              <a:t> = int(str1) # </a:t>
            </a:r>
            <a:r>
              <a:rPr lang="zh-CN" altLang="en-US" sz="1400" dirty="0"/>
              <a:t>转</a:t>
            </a:r>
            <a:r>
              <a:rPr lang="en-US" altLang="zh-CN" sz="1400" dirty="0"/>
              <a:t>int</a:t>
            </a:r>
          </a:p>
          <a:p>
            <a:pPr marL="0" indent="0">
              <a:lnSpc>
                <a:spcPct val="60000"/>
              </a:lnSpc>
              <a:buNone/>
            </a:pPr>
            <a:r>
              <a:rPr lang="en-US" altLang="zh-CN" sz="1400" dirty="0"/>
              <a:t>Except </a:t>
            </a:r>
            <a:r>
              <a:rPr lang="en-US" altLang="zh-CN" sz="1400" dirty="0" err="1"/>
              <a:t>ValueError</a:t>
            </a:r>
            <a:r>
              <a:rPr lang="en-US" altLang="zh-CN" sz="1400" dirty="0"/>
              <a:t> as e:</a:t>
            </a:r>
          </a:p>
          <a:p>
            <a:pPr marL="0" indent="0">
              <a:lnSpc>
                <a:spcPct val="60000"/>
              </a:lnSpc>
              <a:buNone/>
            </a:pPr>
            <a:r>
              <a:rPr lang="en-US" altLang="zh-CN" sz="1400" dirty="0"/>
              <a:t>    print(‘</a:t>
            </a:r>
            <a:r>
              <a:rPr lang="zh-CN" altLang="en-US" sz="1400" dirty="0"/>
              <a:t>值错误</a:t>
            </a:r>
            <a:r>
              <a:rPr lang="en-US" altLang="zh-CN" sz="1400" dirty="0"/>
              <a:t>’)</a:t>
            </a:r>
          </a:p>
          <a:p>
            <a:pPr marL="0" indent="0">
              <a:lnSpc>
                <a:spcPct val="60000"/>
              </a:lnSpc>
              <a:buNone/>
            </a:pPr>
            <a:r>
              <a:rPr lang="en-US" altLang="zh-CN" sz="1400" dirty="0"/>
              <a:t>except Exception as e: # Exception </a:t>
            </a:r>
            <a:r>
              <a:rPr lang="zh-CN" altLang="en-US" sz="1400" dirty="0"/>
              <a:t>万能异常</a:t>
            </a:r>
            <a:endParaRPr lang="en-US" altLang="zh-CN" sz="1400" dirty="0"/>
          </a:p>
          <a:p>
            <a:pPr marL="0" indent="0">
              <a:lnSpc>
                <a:spcPct val="60000"/>
              </a:lnSpc>
              <a:buNone/>
            </a:pPr>
            <a:r>
              <a:rPr lang="en-US" altLang="zh-CN" sz="1400" dirty="0"/>
              <a:t>    print(e) # </a:t>
            </a:r>
            <a:r>
              <a:rPr lang="zh-CN" altLang="en-US" sz="1400" dirty="0"/>
              <a:t>输出异常</a:t>
            </a:r>
            <a:endParaRPr lang="en-US" altLang="zh-CN" sz="1400" dirty="0"/>
          </a:p>
          <a:p>
            <a:pPr marL="0" indent="0">
              <a:buNone/>
            </a:pPr>
            <a:endParaRPr lang="en-US" altLang="zh-CN" sz="1400" dirty="0"/>
          </a:p>
        </p:txBody>
      </p:sp>
    </p:spTree>
    <p:extLst>
      <p:ext uri="{BB962C8B-B14F-4D97-AF65-F5344CB8AC3E}">
        <p14:creationId xmlns:p14="http://schemas.microsoft.com/office/powerpoint/2010/main" val="414139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A5E705-84A6-4C0B-A4A1-8F4159EBA873}"/>
              </a:ext>
            </a:extLst>
          </p:cNvPr>
          <p:cNvSpPr>
            <a:spLocks noGrp="1"/>
          </p:cNvSpPr>
          <p:nvPr>
            <p:ph idx="1"/>
          </p:nvPr>
        </p:nvSpPr>
        <p:spPr>
          <a:xfrm>
            <a:off x="1117309" y="476672"/>
            <a:ext cx="10157354" cy="5695528"/>
          </a:xfrm>
        </p:spPr>
        <p:txBody>
          <a:bodyPr>
            <a:normAutofit fontScale="92500" lnSpcReduction="20000"/>
          </a:bodyPr>
          <a:lstStyle/>
          <a:p>
            <a:r>
              <a:rPr lang="en-US" altLang="zh-CN" b="1" dirty="0"/>
              <a:t>4. </a:t>
            </a:r>
            <a:r>
              <a:rPr lang="zh-CN" altLang="en-US" b="1" dirty="0"/>
              <a:t>函数、类与对象、模块</a:t>
            </a:r>
            <a:endParaRPr lang="en-US" altLang="zh-CN" b="1" dirty="0"/>
          </a:p>
          <a:p>
            <a:pPr marL="0" indent="0">
              <a:buNone/>
            </a:pPr>
            <a:r>
              <a:rPr lang="en-US" altLang="zh-CN" sz="1900" b="1" dirty="0"/>
              <a:t>4.1 </a:t>
            </a:r>
            <a:r>
              <a:rPr lang="zh-CN" altLang="en-US" sz="1900" b="1" dirty="0"/>
              <a:t>函数</a:t>
            </a:r>
            <a:endParaRPr lang="en-US" altLang="zh-CN" sz="1900" b="1" dirty="0"/>
          </a:p>
          <a:p>
            <a:pPr marL="0" indent="0">
              <a:buNone/>
            </a:pPr>
            <a:r>
              <a:rPr lang="zh-CN" altLang="en-US" sz="1500" dirty="0"/>
              <a:t>函数是组织好的，可重复使用的，用来实现单一，或相关联功能的代码段。</a:t>
            </a:r>
            <a:endParaRPr lang="en-US" altLang="zh-CN" sz="1500" dirty="0"/>
          </a:p>
          <a:p>
            <a:pPr marL="0" indent="0">
              <a:buNone/>
            </a:pPr>
            <a:r>
              <a:rPr lang="en-US" altLang="zh-CN" sz="1700" b="1" dirty="0"/>
              <a:t>4.1.1 </a:t>
            </a:r>
            <a:r>
              <a:rPr lang="zh-CN" altLang="en-US" sz="1700" b="1" dirty="0"/>
              <a:t>函数定义语法：</a:t>
            </a:r>
            <a:endParaRPr lang="en-US" altLang="zh-CN" sz="1700" b="1" dirty="0"/>
          </a:p>
          <a:p>
            <a:pPr marL="0" indent="0">
              <a:buNone/>
            </a:pPr>
            <a:r>
              <a:rPr lang="en-US" altLang="zh-CN" sz="1500" b="1" dirty="0">
                <a:solidFill>
                  <a:srgbClr val="00B0F0"/>
                </a:solidFill>
              </a:rPr>
              <a:t>def</a:t>
            </a:r>
            <a:r>
              <a:rPr lang="en-US" altLang="zh-CN" sz="1500" b="1" dirty="0"/>
              <a:t> </a:t>
            </a:r>
            <a:r>
              <a:rPr lang="zh-CN" altLang="en-US" sz="1500" dirty="0">
                <a:solidFill>
                  <a:schemeClr val="tx2"/>
                </a:solidFill>
              </a:rPr>
              <a:t>函数名（参数列表）</a:t>
            </a:r>
            <a:r>
              <a:rPr lang="en-US" altLang="zh-CN" sz="1500" dirty="0">
                <a:solidFill>
                  <a:schemeClr val="tx2"/>
                </a:solidFill>
              </a:rPr>
              <a:t>:</a:t>
            </a:r>
          </a:p>
          <a:p>
            <a:pPr marL="0" indent="0">
              <a:buNone/>
            </a:pPr>
            <a:r>
              <a:rPr lang="en-US" altLang="zh-CN" sz="1500" b="1" dirty="0"/>
              <a:t>    </a:t>
            </a:r>
            <a:r>
              <a:rPr lang="zh-CN" altLang="en-US" sz="1500" dirty="0">
                <a:solidFill>
                  <a:schemeClr val="tx2"/>
                </a:solidFill>
              </a:rPr>
              <a:t>函数体</a:t>
            </a:r>
            <a:endParaRPr lang="en-US" altLang="zh-CN" sz="1500" dirty="0">
              <a:solidFill>
                <a:schemeClr val="tx2"/>
              </a:solidFill>
            </a:endParaRPr>
          </a:p>
          <a:p>
            <a:pPr marL="0" indent="0">
              <a:buNone/>
            </a:pPr>
            <a:r>
              <a:rPr lang="en-US" altLang="zh-CN" sz="1500" dirty="0">
                <a:solidFill>
                  <a:schemeClr val="tx2"/>
                </a:solidFill>
              </a:rPr>
              <a:t>    return </a:t>
            </a:r>
            <a:r>
              <a:rPr lang="zh-CN" altLang="en-US" sz="1500" dirty="0">
                <a:solidFill>
                  <a:schemeClr val="tx2"/>
                </a:solidFill>
              </a:rPr>
              <a:t>返回值  </a:t>
            </a:r>
            <a:r>
              <a:rPr lang="en-US" altLang="zh-CN" sz="1500" dirty="0">
                <a:solidFill>
                  <a:schemeClr val="tx2"/>
                </a:solidFill>
              </a:rPr>
              <a:t># </a:t>
            </a:r>
            <a:r>
              <a:rPr lang="zh-CN" altLang="en-US" sz="1500" dirty="0">
                <a:solidFill>
                  <a:schemeClr val="tx2"/>
                </a:solidFill>
              </a:rPr>
              <a:t>存在返回值的时候</a:t>
            </a:r>
            <a:endParaRPr lang="en-US" altLang="zh-CN" sz="1500" dirty="0">
              <a:solidFill>
                <a:schemeClr val="tx2"/>
              </a:solidFill>
            </a:endParaRPr>
          </a:p>
          <a:p>
            <a:pPr marL="0" indent="0">
              <a:buNone/>
            </a:pPr>
            <a:endParaRPr lang="en-US" altLang="zh-CN" sz="1500" dirty="0">
              <a:solidFill>
                <a:schemeClr val="tx2"/>
              </a:solidFill>
            </a:endParaRPr>
          </a:p>
          <a:p>
            <a:pPr marL="0" indent="0">
              <a:buNone/>
            </a:pPr>
            <a:r>
              <a:rPr lang="zh-CN" altLang="en-US" sz="1500" b="1" dirty="0">
                <a:solidFill>
                  <a:srgbClr val="0070C0"/>
                </a:solidFill>
              </a:rPr>
              <a:t>实例：</a:t>
            </a:r>
            <a:endParaRPr lang="en-US" altLang="zh-CN" sz="1500" b="1" dirty="0">
              <a:solidFill>
                <a:srgbClr val="0070C0"/>
              </a:solidFill>
            </a:endParaRPr>
          </a:p>
          <a:p>
            <a:pPr marL="0" indent="0">
              <a:buNone/>
            </a:pPr>
            <a:r>
              <a:rPr lang="en-US" altLang="zh-CN" sz="1500" dirty="0">
                <a:solidFill>
                  <a:srgbClr val="0070C0"/>
                </a:solidFill>
              </a:rPr>
              <a:t>def  </a:t>
            </a:r>
            <a:r>
              <a:rPr lang="en-US" altLang="zh-CN" sz="1500" dirty="0" err="1">
                <a:solidFill>
                  <a:srgbClr val="0070C0"/>
                </a:solidFill>
              </a:rPr>
              <a:t>fun_text</a:t>
            </a:r>
            <a:r>
              <a:rPr lang="en-US" altLang="zh-CN" sz="1500" dirty="0">
                <a:solidFill>
                  <a:srgbClr val="0070C0"/>
                </a:solidFill>
              </a:rPr>
              <a:t>(arg1):</a:t>
            </a:r>
          </a:p>
          <a:p>
            <a:pPr marL="0" indent="0">
              <a:buNone/>
            </a:pPr>
            <a:r>
              <a:rPr lang="en-US" altLang="zh-CN" sz="1500" dirty="0">
                <a:solidFill>
                  <a:schemeClr val="tx2"/>
                </a:solidFill>
              </a:rPr>
              <a:t>    print(arg1) # </a:t>
            </a:r>
            <a:r>
              <a:rPr lang="zh-CN" altLang="en-US" sz="1500" dirty="0">
                <a:solidFill>
                  <a:schemeClr val="tx2"/>
                </a:solidFill>
              </a:rPr>
              <a:t>输出参数</a:t>
            </a:r>
            <a:endParaRPr lang="en-US" altLang="zh-CN" sz="1500" dirty="0">
              <a:solidFill>
                <a:schemeClr val="tx2"/>
              </a:solidFill>
            </a:endParaRPr>
          </a:p>
          <a:p>
            <a:pPr marL="0" indent="0">
              <a:buNone/>
            </a:pPr>
            <a:endParaRPr lang="en-US" altLang="zh-CN" sz="1500" dirty="0">
              <a:solidFill>
                <a:schemeClr val="tx2"/>
              </a:solidFill>
            </a:endParaRPr>
          </a:p>
          <a:p>
            <a:pPr marL="0" indent="0">
              <a:buNone/>
            </a:pPr>
            <a:r>
              <a:rPr lang="en-US" altLang="zh-CN" sz="1500" dirty="0" err="1">
                <a:solidFill>
                  <a:schemeClr val="tx2"/>
                </a:solidFill>
              </a:rPr>
              <a:t>strText</a:t>
            </a:r>
            <a:r>
              <a:rPr lang="en-US" altLang="zh-CN" sz="1500" dirty="0">
                <a:solidFill>
                  <a:schemeClr val="tx2"/>
                </a:solidFill>
              </a:rPr>
              <a:t> = ‘Hello </a:t>
            </a:r>
            <a:r>
              <a:rPr lang="en-US" altLang="zh-CN" sz="1500" dirty="0" err="1">
                <a:solidFill>
                  <a:schemeClr val="tx2"/>
                </a:solidFill>
              </a:rPr>
              <a:t>wold</a:t>
            </a:r>
            <a:r>
              <a:rPr lang="en-US" altLang="zh-CN" sz="1500" dirty="0">
                <a:solidFill>
                  <a:schemeClr val="tx2"/>
                </a:solidFill>
              </a:rPr>
              <a:t>’</a:t>
            </a:r>
          </a:p>
          <a:p>
            <a:pPr marL="0" indent="0">
              <a:buNone/>
            </a:pPr>
            <a:r>
              <a:rPr lang="en-US" altLang="zh-CN" sz="1500" dirty="0" err="1">
                <a:solidFill>
                  <a:schemeClr val="tx2"/>
                </a:solidFill>
              </a:rPr>
              <a:t>fun_test</a:t>
            </a:r>
            <a:r>
              <a:rPr lang="en-US" altLang="zh-CN" sz="1500" dirty="0">
                <a:solidFill>
                  <a:schemeClr val="tx2"/>
                </a:solidFill>
              </a:rPr>
              <a:t>(</a:t>
            </a:r>
            <a:r>
              <a:rPr lang="en-US" altLang="zh-CN" sz="1500" dirty="0" err="1">
                <a:solidFill>
                  <a:schemeClr val="tx2"/>
                </a:solidFill>
              </a:rPr>
              <a:t>strText</a:t>
            </a:r>
            <a:r>
              <a:rPr lang="en-US" altLang="zh-CN" sz="1500" dirty="0">
                <a:solidFill>
                  <a:schemeClr val="tx2"/>
                </a:solidFill>
              </a:rPr>
              <a:t>)  # </a:t>
            </a:r>
            <a:r>
              <a:rPr lang="zh-CN" altLang="en-US" sz="1500" dirty="0">
                <a:solidFill>
                  <a:schemeClr val="tx2"/>
                </a:solidFill>
              </a:rPr>
              <a:t>调用函数</a:t>
            </a:r>
            <a:endParaRPr lang="en-US" altLang="zh-CN" sz="1500" dirty="0">
              <a:solidFill>
                <a:schemeClr val="tx2"/>
              </a:solidFill>
            </a:endParaRPr>
          </a:p>
          <a:p>
            <a:pPr marL="0" indent="0">
              <a:buNone/>
            </a:pPr>
            <a:endParaRPr lang="en-US" altLang="zh-CN" sz="1400" dirty="0">
              <a:solidFill>
                <a:schemeClr val="tx2"/>
              </a:solidFill>
            </a:endParaRPr>
          </a:p>
        </p:txBody>
      </p:sp>
    </p:spTree>
    <p:extLst>
      <p:ext uri="{BB962C8B-B14F-4D97-AF65-F5344CB8AC3E}">
        <p14:creationId xmlns:p14="http://schemas.microsoft.com/office/powerpoint/2010/main" val="105720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5710794-2BBF-45B0-BD14-1C624DEE32C5}"/>
              </a:ext>
            </a:extLst>
          </p:cNvPr>
          <p:cNvSpPr>
            <a:spLocks noGrp="1"/>
          </p:cNvSpPr>
          <p:nvPr>
            <p:ph idx="1"/>
          </p:nvPr>
        </p:nvSpPr>
        <p:spPr>
          <a:xfrm>
            <a:off x="1117309" y="476672"/>
            <a:ext cx="10157354" cy="5695528"/>
          </a:xfrm>
        </p:spPr>
        <p:txBody>
          <a:bodyPr>
            <a:normAutofit/>
          </a:bodyPr>
          <a:lstStyle/>
          <a:p>
            <a:pPr marL="0" indent="0">
              <a:lnSpc>
                <a:spcPct val="75000"/>
              </a:lnSpc>
              <a:buNone/>
            </a:pPr>
            <a:r>
              <a:rPr lang="en-US" altLang="zh-CN" sz="1600" b="1" dirty="0"/>
              <a:t>4.1.2 </a:t>
            </a:r>
            <a:r>
              <a:rPr lang="zh-CN" altLang="en-US" sz="1600" b="1" dirty="0"/>
              <a:t>函数参数传递方式：</a:t>
            </a:r>
            <a:endParaRPr lang="en-US" altLang="zh-CN" sz="1600" b="1" dirty="0"/>
          </a:p>
          <a:p>
            <a:pPr marL="0" indent="0">
              <a:lnSpc>
                <a:spcPct val="75000"/>
              </a:lnSpc>
              <a:buNone/>
            </a:pPr>
            <a:r>
              <a:rPr lang="en-US" altLang="zh-CN" sz="1400" dirty="0"/>
              <a:t>1</a:t>
            </a:r>
            <a:r>
              <a:rPr lang="zh-CN" altLang="en-US" sz="1400" dirty="0"/>
              <a:t>）</a:t>
            </a:r>
            <a:r>
              <a:rPr lang="zh-CN" altLang="en-US" sz="1400" b="1" dirty="0"/>
              <a:t>位置参数</a:t>
            </a:r>
            <a:r>
              <a:rPr lang="en-US" altLang="zh-CN" sz="1400" dirty="0"/>
              <a:t>(</a:t>
            </a:r>
            <a:r>
              <a:rPr lang="zh-CN" altLang="en-US" sz="1400" dirty="0"/>
              <a:t>调用时必须给入对应数量的实参，否则会报错</a:t>
            </a:r>
            <a:r>
              <a:rPr lang="en-US" altLang="zh-CN" sz="1400" dirty="0"/>
              <a:t>)</a:t>
            </a:r>
          </a:p>
          <a:p>
            <a:pPr marL="0" indent="0">
              <a:lnSpc>
                <a:spcPct val="75000"/>
              </a:lnSpc>
              <a:buNone/>
            </a:pPr>
            <a:r>
              <a:rPr lang="en-US" altLang="zh-CN" sz="1400" dirty="0"/>
              <a:t>def addition(a, b):</a:t>
            </a:r>
          </a:p>
          <a:p>
            <a:pPr marL="0" indent="0">
              <a:lnSpc>
                <a:spcPct val="75000"/>
              </a:lnSpc>
              <a:buNone/>
            </a:pPr>
            <a:r>
              <a:rPr lang="en-US" altLang="zh-CN" sz="1400" dirty="0"/>
              <a:t>    return a + b</a:t>
            </a:r>
          </a:p>
          <a:p>
            <a:pPr marL="0" indent="0">
              <a:lnSpc>
                <a:spcPct val="75000"/>
              </a:lnSpc>
              <a:buNone/>
            </a:pPr>
            <a:endParaRPr lang="en-US" altLang="zh-CN" sz="1400" dirty="0"/>
          </a:p>
          <a:p>
            <a:pPr marL="0" indent="0">
              <a:lnSpc>
                <a:spcPct val="75000"/>
              </a:lnSpc>
              <a:buNone/>
            </a:pPr>
            <a:r>
              <a:rPr lang="en-US" altLang="zh-CN" sz="1400" dirty="0"/>
              <a:t>c, d = 10, 12</a:t>
            </a:r>
          </a:p>
          <a:p>
            <a:pPr marL="0" indent="0">
              <a:lnSpc>
                <a:spcPct val="75000"/>
              </a:lnSpc>
              <a:buNone/>
            </a:pPr>
            <a:r>
              <a:rPr lang="en-US" altLang="zh-CN" sz="1400" dirty="0"/>
              <a:t>e = addition(</a:t>
            </a:r>
            <a:r>
              <a:rPr lang="en-US" altLang="zh-CN" sz="1400" dirty="0" err="1"/>
              <a:t>c,d</a:t>
            </a:r>
            <a:r>
              <a:rPr lang="en-US" altLang="zh-CN" sz="1400" dirty="0"/>
              <a:t>) # </a:t>
            </a:r>
            <a:r>
              <a:rPr lang="zh-CN" altLang="en-US" sz="1400" dirty="0"/>
              <a:t>加法操作</a:t>
            </a:r>
            <a:endParaRPr lang="en-US" altLang="zh-CN" sz="1400" dirty="0"/>
          </a:p>
          <a:p>
            <a:pPr marL="0" indent="0">
              <a:lnSpc>
                <a:spcPct val="75000"/>
              </a:lnSpc>
              <a:buNone/>
            </a:pPr>
            <a:r>
              <a:rPr lang="en-US" altLang="zh-CN" sz="1400" dirty="0"/>
              <a:t>print(e)</a:t>
            </a:r>
          </a:p>
          <a:p>
            <a:pPr marL="0" indent="0">
              <a:lnSpc>
                <a:spcPct val="75000"/>
              </a:lnSpc>
              <a:buNone/>
            </a:pPr>
            <a:endParaRPr lang="en-US" altLang="zh-CN" sz="1400" dirty="0"/>
          </a:p>
          <a:p>
            <a:pPr marL="0" indent="0">
              <a:lnSpc>
                <a:spcPct val="75000"/>
              </a:lnSpc>
              <a:buNone/>
            </a:pPr>
            <a:r>
              <a:rPr lang="en-US" altLang="zh-CN" sz="1400" dirty="0"/>
              <a:t>2) </a:t>
            </a:r>
            <a:r>
              <a:rPr lang="zh-CN" altLang="en-US" sz="1400" b="1" dirty="0"/>
              <a:t>默认参数</a:t>
            </a:r>
            <a:endParaRPr lang="en-US" altLang="zh-CN" sz="1400" b="1" dirty="0"/>
          </a:p>
          <a:p>
            <a:pPr marL="0" indent="0">
              <a:lnSpc>
                <a:spcPct val="75000"/>
              </a:lnSpc>
              <a:buNone/>
            </a:pPr>
            <a:r>
              <a:rPr lang="en-US" altLang="zh-CN" sz="1400" dirty="0"/>
              <a:t>python</a:t>
            </a:r>
            <a:r>
              <a:rPr lang="zh-CN" altLang="en-US" sz="1400" dirty="0"/>
              <a:t>的函数同时还允许你给函数的参数设置默认值，当调用者没有给出参数的值时自动使用默认值。</a:t>
            </a:r>
            <a:endParaRPr lang="en-US" altLang="zh-CN" sz="1400" dirty="0"/>
          </a:p>
          <a:p>
            <a:pPr marL="0" indent="0">
              <a:lnSpc>
                <a:spcPct val="75000"/>
              </a:lnSpc>
              <a:buNone/>
            </a:pPr>
            <a:r>
              <a:rPr lang="zh-CN" altLang="en-US" sz="1400" dirty="0"/>
              <a:t>注意：必选参数在前，默认参数在后</a:t>
            </a:r>
            <a:endParaRPr lang="en-US" altLang="zh-CN" sz="1300" dirty="0"/>
          </a:p>
          <a:p>
            <a:pPr marL="0" indent="0">
              <a:lnSpc>
                <a:spcPct val="75000"/>
              </a:lnSpc>
              <a:buNone/>
            </a:pPr>
            <a:endParaRPr lang="en-US" altLang="zh-CN" sz="1300" b="1" dirty="0"/>
          </a:p>
          <a:p>
            <a:pPr marL="0" indent="0">
              <a:lnSpc>
                <a:spcPct val="75000"/>
              </a:lnSpc>
              <a:buNone/>
            </a:pPr>
            <a:endParaRPr lang="zh-CN" altLang="en-US" sz="1300" b="1" dirty="0"/>
          </a:p>
        </p:txBody>
      </p:sp>
    </p:spTree>
    <p:extLst>
      <p:ext uri="{BB962C8B-B14F-4D97-AF65-F5344CB8AC3E}">
        <p14:creationId xmlns:p14="http://schemas.microsoft.com/office/powerpoint/2010/main" val="66556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60AB709-F2AC-4049-AD3E-0D3877CA64D7}"/>
              </a:ext>
            </a:extLst>
          </p:cNvPr>
          <p:cNvSpPr>
            <a:spLocks noGrp="1"/>
          </p:cNvSpPr>
          <p:nvPr>
            <p:ph idx="1"/>
          </p:nvPr>
        </p:nvSpPr>
        <p:spPr>
          <a:xfrm>
            <a:off x="1117309" y="476672"/>
            <a:ext cx="10157354" cy="5695528"/>
          </a:xfrm>
        </p:spPr>
        <p:txBody>
          <a:bodyPr>
            <a:normAutofit/>
          </a:bodyPr>
          <a:lstStyle/>
          <a:p>
            <a:pPr marL="0" indent="0">
              <a:buNone/>
            </a:pPr>
            <a:r>
              <a:rPr lang="en-US" altLang="zh-CN" sz="1400" dirty="0"/>
              <a:t>def addition(a, b = 10, c = 12): # b </a:t>
            </a:r>
            <a:r>
              <a:rPr lang="zh-CN" altLang="en-US" sz="1400" dirty="0"/>
              <a:t>为默认参数，默认值 </a:t>
            </a:r>
            <a:r>
              <a:rPr lang="en-US" altLang="zh-CN" sz="1400" dirty="0"/>
              <a:t>= 10</a:t>
            </a:r>
          </a:p>
          <a:p>
            <a:pPr marL="0" indent="0">
              <a:buNone/>
            </a:pPr>
            <a:r>
              <a:rPr lang="en-US" altLang="zh-CN" sz="1400" dirty="0"/>
              <a:t>     return a + b + c</a:t>
            </a:r>
          </a:p>
          <a:p>
            <a:pPr marL="0" indent="0">
              <a:buNone/>
            </a:pPr>
            <a:endParaRPr lang="en-US" altLang="zh-CN" sz="1400" dirty="0"/>
          </a:p>
          <a:p>
            <a:pPr marL="0" indent="0">
              <a:buNone/>
            </a:pPr>
            <a:r>
              <a:rPr lang="en-US" altLang="zh-CN" sz="1400" dirty="0"/>
              <a:t>d</a:t>
            </a:r>
            <a:r>
              <a:rPr lang="zh-CN" altLang="en-US" sz="1400" dirty="0"/>
              <a:t>， </a:t>
            </a:r>
            <a:r>
              <a:rPr lang="en-US" altLang="zh-CN" sz="1400" dirty="0"/>
              <a:t>f = 6, 9</a:t>
            </a:r>
          </a:p>
          <a:p>
            <a:pPr marL="0" indent="0">
              <a:buNone/>
            </a:pPr>
            <a:r>
              <a:rPr lang="en-US" altLang="zh-CN" sz="1400" dirty="0"/>
              <a:t>e1 = addition(d) # </a:t>
            </a:r>
            <a:r>
              <a:rPr lang="zh-CN" altLang="en-US" sz="1400" dirty="0"/>
              <a:t>调用具有默认值的参数</a:t>
            </a:r>
            <a:endParaRPr lang="en-US" altLang="zh-CN" sz="1400" dirty="0"/>
          </a:p>
          <a:p>
            <a:pPr marL="0" indent="0">
              <a:buNone/>
            </a:pPr>
            <a:r>
              <a:rPr lang="en-US" altLang="zh-CN" sz="1400" dirty="0"/>
              <a:t>E2 =</a:t>
            </a:r>
            <a:r>
              <a:rPr lang="en-US" altLang="zh-CN" sz="1400" dirty="0" err="1"/>
              <a:t>additon</a:t>
            </a:r>
            <a:r>
              <a:rPr lang="en-US" altLang="zh-CN" sz="1400" dirty="0"/>
              <a:t>(d, b = f) # c </a:t>
            </a:r>
            <a:r>
              <a:rPr lang="zh-CN" altLang="en-US" sz="1400" dirty="0"/>
              <a:t>为默认参数</a:t>
            </a:r>
            <a:endParaRPr lang="en-US" altLang="zh-CN" sz="1400" dirty="0"/>
          </a:p>
          <a:p>
            <a:pPr marL="0" indent="0">
              <a:buNone/>
            </a:pPr>
            <a:r>
              <a:rPr lang="en-US" altLang="zh-CN" sz="1400" dirty="0"/>
              <a:t>print(e1, e2) </a:t>
            </a:r>
          </a:p>
          <a:p>
            <a:pPr marL="0" indent="0">
              <a:buNone/>
            </a:pPr>
            <a:r>
              <a:rPr lang="zh-CN" altLang="en-US" sz="1400" dirty="0">
                <a:solidFill>
                  <a:srgbClr val="C00000"/>
                </a:solidFill>
              </a:rPr>
              <a:t>定义默认参数时，默认参数必须指向不变对象</a:t>
            </a:r>
            <a:endParaRPr lang="en-US" altLang="zh-CN" sz="1400" dirty="0">
              <a:solidFill>
                <a:srgbClr val="C00000"/>
              </a:solidFill>
            </a:endParaRPr>
          </a:p>
          <a:p>
            <a:pPr marL="0" indent="0">
              <a:buNone/>
            </a:pPr>
            <a:endParaRPr lang="en-US" altLang="zh-CN" sz="1400" dirty="0">
              <a:solidFill>
                <a:srgbClr val="C00000"/>
              </a:solidFill>
            </a:endParaRPr>
          </a:p>
          <a:p>
            <a:pPr marL="0" indent="0">
              <a:lnSpc>
                <a:spcPct val="75000"/>
              </a:lnSpc>
              <a:buNone/>
            </a:pPr>
            <a:r>
              <a:rPr lang="en-US" altLang="zh-CN" sz="1400" b="1" dirty="0"/>
              <a:t>3) </a:t>
            </a:r>
            <a:r>
              <a:rPr lang="zh-CN" altLang="en-US" sz="1400" b="1" dirty="0"/>
              <a:t>可变参数</a:t>
            </a:r>
            <a:endParaRPr lang="en-US" altLang="zh-CN" sz="1400" b="1" dirty="0"/>
          </a:p>
          <a:p>
            <a:pPr marL="0" indent="0">
              <a:lnSpc>
                <a:spcPct val="75000"/>
              </a:lnSpc>
              <a:buNone/>
            </a:pPr>
            <a:r>
              <a:rPr lang="zh-CN" altLang="en-US" sz="1400" dirty="0"/>
              <a:t>定义函数时把参数定义为可变参数</a:t>
            </a:r>
            <a:endParaRPr lang="en-US" altLang="zh-CN" sz="1400" dirty="0"/>
          </a:p>
          <a:p>
            <a:pPr marL="0" indent="0">
              <a:lnSpc>
                <a:spcPct val="75000"/>
              </a:lnSpc>
              <a:buNone/>
            </a:pPr>
            <a:r>
              <a:rPr lang="en-US" altLang="zh-CN" sz="1400" dirty="0"/>
              <a:t>【</a:t>
            </a:r>
            <a:r>
              <a:rPr lang="zh-CN" altLang="en-US" sz="1400" dirty="0"/>
              <a:t>其实也就是在可变参数前面加个*号</a:t>
            </a:r>
            <a:r>
              <a:rPr lang="en-US" altLang="zh-CN" sz="1400" dirty="0"/>
              <a:t>】</a:t>
            </a:r>
          </a:p>
          <a:p>
            <a:pPr marL="0" indent="0">
              <a:lnSpc>
                <a:spcPct val="75000"/>
              </a:lnSpc>
              <a:buNone/>
            </a:pPr>
            <a:r>
              <a:rPr lang="zh-CN" altLang="en-US" sz="1400" dirty="0"/>
              <a:t>*</a:t>
            </a:r>
            <a:r>
              <a:rPr lang="en-US" altLang="zh-CN" sz="1400" dirty="0"/>
              <a:t>parameter</a:t>
            </a:r>
            <a:r>
              <a:rPr lang="zh-CN" altLang="en-US" sz="1400" dirty="0"/>
              <a:t>是用来接受任意多个参数并将其放在一个</a:t>
            </a:r>
            <a:r>
              <a:rPr lang="zh-CN" altLang="en-US" sz="1400" dirty="0">
                <a:solidFill>
                  <a:srgbClr val="C00000"/>
                </a:solidFill>
              </a:rPr>
              <a:t>元组</a:t>
            </a:r>
            <a:r>
              <a:rPr lang="zh-CN" altLang="en-US" sz="1400" dirty="0"/>
              <a:t>中。</a:t>
            </a:r>
            <a:endParaRPr lang="en-US" altLang="zh-CN" sz="1400" dirty="0"/>
          </a:p>
        </p:txBody>
      </p:sp>
      <p:pic>
        <p:nvPicPr>
          <p:cNvPr id="2" name="图片 1">
            <a:extLst>
              <a:ext uri="{FF2B5EF4-FFF2-40B4-BE49-F238E27FC236}">
                <a16:creationId xmlns:a16="http://schemas.microsoft.com/office/drawing/2014/main" id="{40F559D8-8CE8-41EE-84B8-464A06BBE102}"/>
              </a:ext>
            </a:extLst>
          </p:cNvPr>
          <p:cNvPicPr>
            <a:picLocks noChangeAspect="1"/>
          </p:cNvPicPr>
          <p:nvPr/>
        </p:nvPicPr>
        <p:blipFill>
          <a:blip r:embed="rId2"/>
          <a:stretch>
            <a:fillRect/>
          </a:stretch>
        </p:blipFill>
        <p:spPr>
          <a:xfrm>
            <a:off x="6454452" y="3645024"/>
            <a:ext cx="3800475" cy="2590800"/>
          </a:xfrm>
          <a:prstGeom prst="rect">
            <a:avLst/>
          </a:prstGeom>
        </p:spPr>
      </p:pic>
      <p:sp>
        <p:nvSpPr>
          <p:cNvPr id="7" name="箭头: 右 6">
            <a:extLst>
              <a:ext uri="{FF2B5EF4-FFF2-40B4-BE49-F238E27FC236}">
                <a16:creationId xmlns:a16="http://schemas.microsoft.com/office/drawing/2014/main" id="{16FD8C1A-4E56-4593-95F5-9ECD452A3C95}"/>
              </a:ext>
            </a:extLst>
          </p:cNvPr>
          <p:cNvSpPr/>
          <p:nvPr/>
        </p:nvSpPr>
        <p:spPr>
          <a:xfrm>
            <a:off x="5080840" y="486916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783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7F6DDD-F216-4277-AC31-396BB6D67121}"/>
              </a:ext>
            </a:extLst>
          </p:cNvPr>
          <p:cNvSpPr>
            <a:spLocks noGrp="1"/>
          </p:cNvSpPr>
          <p:nvPr>
            <p:ph idx="1"/>
          </p:nvPr>
        </p:nvSpPr>
        <p:spPr>
          <a:xfrm>
            <a:off x="1117309" y="620688"/>
            <a:ext cx="10157354" cy="5551512"/>
          </a:xfrm>
        </p:spPr>
        <p:txBody>
          <a:bodyPr/>
          <a:lstStyle/>
          <a:p>
            <a:pPr marL="0" indent="0">
              <a:buNone/>
            </a:pPr>
            <a:r>
              <a:rPr lang="en-US" altLang="zh-CN" sz="1400" b="1" dirty="0"/>
              <a:t>4) </a:t>
            </a:r>
            <a:r>
              <a:rPr lang="zh-CN" altLang="en-US" sz="1400" b="1" dirty="0"/>
              <a:t>关键字参数</a:t>
            </a:r>
            <a:endParaRPr lang="en-US" altLang="zh-CN" sz="1400" b="1" dirty="0"/>
          </a:p>
          <a:p>
            <a:pPr marL="0" indent="0">
              <a:buNone/>
            </a:pPr>
            <a:r>
              <a:rPr lang="zh-CN" altLang="en-US" sz="1400" dirty="0"/>
              <a:t>可变参数允许传入</a:t>
            </a:r>
            <a:r>
              <a:rPr lang="en-US" altLang="zh-CN" sz="1400" dirty="0"/>
              <a:t>0</a:t>
            </a:r>
            <a:r>
              <a:rPr lang="zh-CN" altLang="en-US" sz="1400" dirty="0"/>
              <a:t>个～多个参数，而关键字参数允许在调用时以字典形式传入</a:t>
            </a:r>
            <a:r>
              <a:rPr lang="en-US" altLang="zh-CN" sz="1400" dirty="0"/>
              <a:t>0</a:t>
            </a:r>
            <a:r>
              <a:rPr lang="zh-CN" altLang="en-US" sz="1400" dirty="0"/>
              <a:t>个或多个参数（注意区别，一个是字典一个是列表）；在传递参数时用等号（</a:t>
            </a:r>
            <a:r>
              <a:rPr lang="en-US" altLang="zh-CN" sz="1400" dirty="0"/>
              <a:t>=</a:t>
            </a:r>
            <a:r>
              <a:rPr lang="zh-CN" altLang="en-US" sz="1400" dirty="0"/>
              <a:t>）连接键和值。</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r>
              <a:rPr lang="en-US" altLang="zh-CN" sz="1400" b="1" dirty="0"/>
              <a:t>5</a:t>
            </a:r>
            <a:r>
              <a:rPr lang="zh-CN" altLang="en-US" sz="1400" b="1" dirty="0"/>
              <a:t>）命名关键词参数</a:t>
            </a:r>
            <a:endParaRPr lang="en-US" altLang="zh-CN" sz="1400" b="1" dirty="0"/>
          </a:p>
          <a:p>
            <a:pPr marL="0" lvl="0" indent="0" fontAlgn="base">
              <a:spcAft>
                <a:spcPct val="0"/>
              </a:spcAft>
              <a:buNone/>
            </a:pPr>
            <a:r>
              <a:rPr lang="zh-CN" altLang="zh-CN" sz="1400" dirty="0"/>
              <a:t>命名关键字参数在关键字参数的基础上限制传入的的关键字的变量名和普通关键字参数不同，命名关键字参数需要一个用来区分的分隔符*，它后面的参数被认为是命名关键字参数</a:t>
            </a:r>
            <a:r>
              <a:rPr lang="zh-CN" altLang="en-US" sz="1400" dirty="0"/>
              <a:t>。</a:t>
            </a:r>
            <a:endParaRPr lang="zh-CN" altLang="zh-CN" sz="1400" dirty="0"/>
          </a:p>
          <a:p>
            <a:pPr marL="0" indent="0">
              <a:buNone/>
            </a:pPr>
            <a:endParaRPr lang="en-US" altLang="zh-CN" sz="1400" b="1" dirty="0"/>
          </a:p>
          <a:p>
            <a:pPr marL="0" indent="0">
              <a:buNone/>
            </a:pPr>
            <a:endParaRPr lang="en-US" altLang="zh-CN" sz="1400" dirty="0"/>
          </a:p>
          <a:p>
            <a:pPr marL="0" indent="0">
              <a:buNone/>
            </a:pPr>
            <a:endParaRPr lang="zh-CN" altLang="en-US" dirty="0"/>
          </a:p>
        </p:txBody>
      </p:sp>
      <p:pic>
        <p:nvPicPr>
          <p:cNvPr id="2" name="图片 1">
            <a:extLst>
              <a:ext uri="{FF2B5EF4-FFF2-40B4-BE49-F238E27FC236}">
                <a16:creationId xmlns:a16="http://schemas.microsoft.com/office/drawing/2014/main" id="{9DF03978-FB78-49D0-A077-C6DEADFCF6C3}"/>
              </a:ext>
            </a:extLst>
          </p:cNvPr>
          <p:cNvPicPr>
            <a:picLocks noChangeAspect="1"/>
          </p:cNvPicPr>
          <p:nvPr/>
        </p:nvPicPr>
        <p:blipFill>
          <a:blip r:embed="rId2"/>
          <a:stretch>
            <a:fillRect/>
          </a:stretch>
        </p:blipFill>
        <p:spPr>
          <a:xfrm>
            <a:off x="1269876" y="1700808"/>
            <a:ext cx="5000625" cy="1562100"/>
          </a:xfrm>
          <a:prstGeom prst="rect">
            <a:avLst/>
          </a:prstGeom>
        </p:spPr>
      </p:pic>
      <p:pic>
        <p:nvPicPr>
          <p:cNvPr id="5" name="图片 4">
            <a:extLst>
              <a:ext uri="{FF2B5EF4-FFF2-40B4-BE49-F238E27FC236}">
                <a16:creationId xmlns:a16="http://schemas.microsoft.com/office/drawing/2014/main" id="{2EED1D14-328C-41B9-9DEF-56CC3E76DDA5}"/>
              </a:ext>
            </a:extLst>
          </p:cNvPr>
          <p:cNvPicPr>
            <a:picLocks noChangeAspect="1"/>
          </p:cNvPicPr>
          <p:nvPr/>
        </p:nvPicPr>
        <p:blipFill>
          <a:blip r:embed="rId3"/>
          <a:stretch>
            <a:fillRect/>
          </a:stretch>
        </p:blipFill>
        <p:spPr>
          <a:xfrm>
            <a:off x="1269876" y="4634891"/>
            <a:ext cx="5981700" cy="1533525"/>
          </a:xfrm>
          <a:prstGeom prst="rect">
            <a:avLst/>
          </a:prstGeom>
        </p:spPr>
      </p:pic>
    </p:spTree>
    <p:extLst>
      <p:ext uri="{BB962C8B-B14F-4D97-AF65-F5344CB8AC3E}">
        <p14:creationId xmlns:p14="http://schemas.microsoft.com/office/powerpoint/2010/main" val="100541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A4DE98-1D80-4E93-9FD2-7EF905C81B21}"/>
              </a:ext>
            </a:extLst>
          </p:cNvPr>
          <p:cNvSpPr>
            <a:spLocks noGrp="1"/>
          </p:cNvSpPr>
          <p:nvPr>
            <p:ph idx="1"/>
          </p:nvPr>
        </p:nvSpPr>
        <p:spPr>
          <a:xfrm>
            <a:off x="1117309" y="404664"/>
            <a:ext cx="10157354" cy="5767536"/>
          </a:xfrm>
        </p:spPr>
        <p:txBody>
          <a:bodyPr>
            <a:normAutofit/>
          </a:bodyPr>
          <a:lstStyle/>
          <a:p>
            <a:pPr marL="0" indent="0">
              <a:buNone/>
            </a:pPr>
            <a:r>
              <a:rPr lang="zh-CN" altLang="en-US" sz="1400" dirty="0"/>
              <a:t>如果参数中已经有一个可变参数的话，前面讲的星号分割符就不需要了，如下图：</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b="1" dirty="0"/>
          </a:p>
          <a:p>
            <a:pPr marL="0" indent="0">
              <a:buNone/>
            </a:pPr>
            <a:r>
              <a:rPr lang="en-US" altLang="zh-CN" sz="1600" b="1" dirty="0"/>
              <a:t> 4.1.3 </a:t>
            </a:r>
            <a:r>
              <a:rPr lang="zh-CN" altLang="en-US" sz="1600" b="1" dirty="0"/>
              <a:t>函数参数传递方式</a:t>
            </a:r>
            <a:endParaRPr lang="en-US" altLang="zh-CN" sz="1600" b="1" dirty="0"/>
          </a:p>
          <a:p>
            <a:pPr marL="0" indent="0">
              <a:buNone/>
            </a:pPr>
            <a:r>
              <a:rPr lang="zh-CN" altLang="en-US" sz="1400" b="1" dirty="0">
                <a:solidFill>
                  <a:srgbClr val="00B0F0"/>
                </a:solidFill>
              </a:rPr>
              <a:t>传值：</a:t>
            </a:r>
            <a:r>
              <a:rPr lang="zh-CN" altLang="en-US" sz="1400" dirty="0"/>
              <a:t>被调函数局部变量改变</a:t>
            </a:r>
            <a:r>
              <a:rPr lang="zh-CN" altLang="en-US" sz="1400" b="1" dirty="0">
                <a:solidFill>
                  <a:srgbClr val="C00000"/>
                </a:solidFill>
              </a:rPr>
              <a:t>不会</a:t>
            </a:r>
            <a:r>
              <a:rPr lang="zh-CN" altLang="en-US" sz="1400" dirty="0"/>
              <a:t>影响主调函数局部变量 </a:t>
            </a:r>
            <a:br>
              <a:rPr lang="zh-CN" altLang="en-US" sz="1400" dirty="0"/>
            </a:br>
            <a:r>
              <a:rPr lang="zh-CN" altLang="en-US" sz="1400" b="1" dirty="0">
                <a:solidFill>
                  <a:srgbClr val="00B0F0"/>
                </a:solidFill>
              </a:rPr>
              <a:t>传址：</a:t>
            </a:r>
            <a:r>
              <a:rPr lang="zh-CN" altLang="en-US" sz="1400" dirty="0"/>
              <a:t>被调函数局部变量改变</a:t>
            </a:r>
            <a:r>
              <a:rPr lang="zh-CN" altLang="en-US" sz="1400" b="1" dirty="0">
                <a:solidFill>
                  <a:srgbClr val="C00000"/>
                </a:solidFill>
              </a:rPr>
              <a:t>会</a:t>
            </a:r>
            <a:r>
              <a:rPr lang="zh-CN" altLang="en-US" sz="1400" dirty="0"/>
              <a:t>影响主调函数局部变量</a:t>
            </a:r>
            <a:endParaRPr lang="en-US" altLang="zh-CN" sz="1400" dirty="0"/>
          </a:p>
          <a:p>
            <a:pPr marL="0" indent="0">
              <a:buNone/>
            </a:pPr>
            <a:r>
              <a:rPr lang="zh-CN" altLang="en-US" sz="1400" dirty="0"/>
              <a:t>传值就是传入一个参数的值，传址就是传入一个参数的地址，也就是内存的地址（相当于指针）。他们的区别是如果函数里面对传入的参数重新赋值，函数外的全局变量是否相应改变，用</a:t>
            </a:r>
            <a:r>
              <a:rPr lang="zh-CN" altLang="en-US" sz="1400" b="1" dirty="0"/>
              <a:t>传值传入的参数是不会改变的</a:t>
            </a:r>
            <a:r>
              <a:rPr lang="zh-CN" altLang="en-US" sz="1400" dirty="0"/>
              <a:t>，用</a:t>
            </a:r>
            <a:r>
              <a:rPr lang="zh-CN" altLang="en-US" sz="1400" b="1" dirty="0"/>
              <a:t>传址传入就会改变参数的值</a:t>
            </a:r>
            <a:r>
              <a:rPr lang="zh-CN" altLang="en-US" sz="1400" dirty="0"/>
              <a:t>。</a:t>
            </a:r>
            <a:endParaRPr lang="en-US" altLang="zh-CN" sz="1400" dirty="0"/>
          </a:p>
          <a:p>
            <a:pPr marL="0" indent="0">
              <a:buNone/>
            </a:pPr>
            <a:r>
              <a:rPr lang="en-US" altLang="zh-CN" sz="1500" b="1" dirty="0"/>
              <a:t>Python</a:t>
            </a:r>
            <a:r>
              <a:rPr lang="zh-CN" altLang="en-US" sz="1500" b="1" dirty="0"/>
              <a:t>中函数参数是引用传递（注意不是值传递）。对于不可变类型，因变量不能修改，所以运算不会影响到变量自身；而对于可变类型来说，函数体中的运算有可能会更改传入的参数变量。</a:t>
            </a:r>
            <a:endParaRPr lang="en-US" altLang="zh-CN" sz="1500" b="1" dirty="0"/>
          </a:p>
          <a:p>
            <a:pPr marL="0" indent="0">
              <a:buNone/>
            </a:pPr>
            <a:r>
              <a:rPr lang="zh-CN" altLang="en-US" sz="1400" b="1" dirty="0"/>
              <a:t>结论：</a:t>
            </a:r>
            <a:r>
              <a:rPr lang="en-US" altLang="zh-CN" sz="1400" b="1" dirty="0">
                <a:solidFill>
                  <a:srgbClr val="C00000"/>
                </a:solidFill>
              </a:rPr>
              <a:t>python </a:t>
            </a:r>
            <a:r>
              <a:rPr lang="zh-CN" altLang="en-US" sz="1400" b="1" dirty="0">
                <a:solidFill>
                  <a:srgbClr val="C00000"/>
                </a:solidFill>
              </a:rPr>
              <a:t>参数传递采用的是“传对象引用”的方式。</a:t>
            </a:r>
            <a:endParaRPr lang="en-US" altLang="zh-CN" sz="1400" b="1" dirty="0">
              <a:solidFill>
                <a:srgbClr val="C00000"/>
              </a:solidFill>
            </a:endParaRPr>
          </a:p>
        </p:txBody>
      </p:sp>
      <p:pic>
        <p:nvPicPr>
          <p:cNvPr id="4" name="图片 3">
            <a:extLst>
              <a:ext uri="{FF2B5EF4-FFF2-40B4-BE49-F238E27FC236}">
                <a16:creationId xmlns:a16="http://schemas.microsoft.com/office/drawing/2014/main" id="{11EE17E5-CF2B-42F9-900F-9E527AB5FD79}"/>
              </a:ext>
            </a:extLst>
          </p:cNvPr>
          <p:cNvPicPr>
            <a:picLocks noChangeAspect="1"/>
          </p:cNvPicPr>
          <p:nvPr/>
        </p:nvPicPr>
        <p:blipFill>
          <a:blip r:embed="rId2"/>
          <a:stretch>
            <a:fillRect/>
          </a:stretch>
        </p:blipFill>
        <p:spPr>
          <a:xfrm>
            <a:off x="1269876" y="836712"/>
            <a:ext cx="7077075" cy="1885950"/>
          </a:xfrm>
          <a:prstGeom prst="rect">
            <a:avLst/>
          </a:prstGeom>
        </p:spPr>
      </p:pic>
    </p:spTree>
    <p:extLst>
      <p:ext uri="{BB962C8B-B14F-4D97-AF65-F5344CB8AC3E}">
        <p14:creationId xmlns:p14="http://schemas.microsoft.com/office/powerpoint/2010/main" val="153380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5B48626-ABDC-4131-800C-385565F033AB}"/>
              </a:ext>
            </a:extLst>
          </p:cNvPr>
          <p:cNvSpPr>
            <a:spLocks noGrp="1"/>
          </p:cNvSpPr>
          <p:nvPr>
            <p:ph idx="1"/>
          </p:nvPr>
        </p:nvSpPr>
        <p:spPr>
          <a:xfrm>
            <a:off x="1117309" y="620688"/>
            <a:ext cx="10157354" cy="5112568"/>
          </a:xfrm>
        </p:spPr>
        <p:txBody>
          <a:bodyPr>
            <a:normAutofit lnSpcReduction="10000"/>
          </a:bodyPr>
          <a:lstStyle/>
          <a:p>
            <a:r>
              <a:rPr lang="en-US" altLang="zh-CN" dirty="0"/>
              <a:t>Ubuntu </a:t>
            </a:r>
          </a:p>
          <a:p>
            <a:pPr marL="0" indent="0">
              <a:buNone/>
            </a:pPr>
            <a:r>
              <a:rPr lang="en-US" altLang="zh-CN" sz="1400" dirty="0"/>
              <a:t>Ubuntu </a:t>
            </a:r>
            <a:r>
              <a:rPr lang="zh-CN" altLang="en-US" sz="1400" dirty="0"/>
              <a:t>是一个南非的民族观念，着眼于人们之间的忠诚和联系。该词来自于祖鲁语和科萨语。</a:t>
            </a:r>
            <a:r>
              <a:rPr lang="en-US" altLang="zh-CN" sz="1400" dirty="0"/>
              <a:t>Ubuntu (</a:t>
            </a:r>
            <a:r>
              <a:rPr lang="zh-CN" altLang="en-US" sz="1400" dirty="0"/>
              <a:t>发音</a:t>
            </a:r>
            <a:r>
              <a:rPr lang="en-US" altLang="zh-CN" sz="1400" dirty="0"/>
              <a:t>"</a:t>
            </a:r>
            <a:r>
              <a:rPr lang="en-US" altLang="zh-CN" sz="1400" dirty="0" err="1"/>
              <a:t>oo</a:t>
            </a:r>
            <a:r>
              <a:rPr lang="en-US" altLang="zh-CN" sz="1400" dirty="0"/>
              <a:t>-BOON-too"--“</a:t>
            </a:r>
            <a:r>
              <a:rPr lang="zh-CN" altLang="en-US" sz="1400" dirty="0"/>
              <a:t>乌邦图”</a:t>
            </a:r>
            <a:r>
              <a:rPr lang="en-US" altLang="zh-CN" sz="1400" dirty="0"/>
              <a:t>) </a:t>
            </a:r>
            <a:r>
              <a:rPr lang="zh-CN" altLang="en-US" sz="1400" dirty="0"/>
              <a:t>被视为非洲人的传统理念，也是建立新南非共和国的基本原则之一，与非洲复兴的理想密切相关。 </a:t>
            </a:r>
            <a:r>
              <a:rPr lang="en-US" altLang="zh-CN" sz="1400" dirty="0"/>
              <a:t>Ubuntu </a:t>
            </a:r>
            <a:r>
              <a:rPr lang="zh-CN" altLang="en-US" sz="1400" dirty="0"/>
              <a:t>精神的大意是“待人以仁” </a:t>
            </a:r>
            <a:r>
              <a:rPr lang="en-US" altLang="zh-CN" sz="1400" dirty="0"/>
              <a:t>(</a:t>
            </a:r>
            <a:r>
              <a:rPr lang="zh-CN" altLang="en-US" sz="1400" dirty="0"/>
              <a:t>人性对待他人</a:t>
            </a:r>
            <a:r>
              <a:rPr lang="en-US" altLang="zh-CN" sz="1400" dirty="0"/>
              <a:t>)</a:t>
            </a:r>
            <a:r>
              <a:rPr lang="zh-CN" altLang="en-US" sz="1400" dirty="0"/>
              <a:t>。另一种翻译可以是：“天下共享的信念，连接起每个人”。</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lnSpc>
                <a:spcPts val="800"/>
              </a:lnSpc>
              <a:buNone/>
            </a:pPr>
            <a:r>
              <a:rPr lang="zh-CN" altLang="en-US" sz="1400" b="1" dirty="0"/>
              <a:t>免费，开源</a:t>
            </a:r>
            <a:r>
              <a:rPr lang="zh-CN" altLang="en-US" sz="1400" dirty="0"/>
              <a:t>：</a:t>
            </a:r>
            <a:r>
              <a:rPr lang="en-US" altLang="zh-CN" sz="1400" dirty="0"/>
              <a:t>Ubuntu</a:t>
            </a:r>
            <a:r>
              <a:rPr lang="zh-CN" altLang="en-US" sz="1400" dirty="0"/>
              <a:t>下的软件绝大部分都是免费开源的。</a:t>
            </a:r>
          </a:p>
          <a:p>
            <a:pPr marL="0" indent="0">
              <a:lnSpc>
                <a:spcPts val="800"/>
              </a:lnSpc>
              <a:buNone/>
            </a:pPr>
            <a:r>
              <a:rPr lang="zh-CN" altLang="en-US" sz="1400" b="1" dirty="0"/>
              <a:t>操作方便</a:t>
            </a:r>
            <a:r>
              <a:rPr lang="zh-CN" altLang="en-US" sz="1400" dirty="0"/>
              <a:t>：</a:t>
            </a:r>
            <a:r>
              <a:rPr lang="en-US" altLang="zh-CN" sz="1400" dirty="0"/>
              <a:t>Ubuntu</a:t>
            </a:r>
            <a:r>
              <a:rPr lang="zh-CN" altLang="en-US" sz="1400" dirty="0"/>
              <a:t>系统操作简单，强大的命令使得系统的操作更加简单。</a:t>
            </a:r>
          </a:p>
          <a:p>
            <a:pPr marL="0" indent="0">
              <a:lnSpc>
                <a:spcPts val="800"/>
              </a:lnSpc>
              <a:buNone/>
            </a:pPr>
            <a:r>
              <a:rPr lang="zh-CN" altLang="en-US" sz="1400" b="1" dirty="0"/>
              <a:t>安全性好</a:t>
            </a:r>
            <a:r>
              <a:rPr lang="zh-CN" altLang="en-US" sz="1400" dirty="0"/>
              <a:t>：相比于</a:t>
            </a:r>
            <a:r>
              <a:rPr lang="en-US" altLang="zh-CN" sz="1400" dirty="0"/>
              <a:t>Windows</a:t>
            </a:r>
            <a:r>
              <a:rPr lang="zh-CN" altLang="en-US" sz="1400" dirty="0"/>
              <a:t>来说，</a:t>
            </a:r>
            <a:r>
              <a:rPr lang="en-US" altLang="zh-CN" sz="1400" dirty="0"/>
              <a:t>Linux</a:t>
            </a:r>
            <a:r>
              <a:rPr lang="zh-CN" altLang="en-US" sz="1400" dirty="0"/>
              <a:t>安全性更好。</a:t>
            </a:r>
          </a:p>
          <a:p>
            <a:pPr marL="0" indent="0">
              <a:lnSpc>
                <a:spcPts val="800"/>
              </a:lnSpc>
              <a:buNone/>
            </a:pPr>
            <a:r>
              <a:rPr lang="zh-CN" altLang="en-US" sz="1400" b="1" dirty="0"/>
              <a:t>兼容性问题</a:t>
            </a:r>
            <a:r>
              <a:rPr lang="zh-CN" altLang="en-US" sz="1400" dirty="0"/>
              <a:t>：</a:t>
            </a:r>
            <a:r>
              <a:rPr lang="en-US" altLang="zh-CN" sz="1400" dirty="0"/>
              <a:t>Ubuntu</a:t>
            </a:r>
            <a:r>
              <a:rPr lang="zh-CN" altLang="en-US" sz="1400" dirty="0"/>
              <a:t>中的字符格式或文件格式与</a:t>
            </a:r>
            <a:r>
              <a:rPr lang="en-US" altLang="zh-CN" sz="1400" dirty="0"/>
              <a:t>Windows</a:t>
            </a:r>
            <a:r>
              <a:rPr lang="zh-CN" altLang="en-US" sz="1400" dirty="0"/>
              <a:t>中的可能不尽相同，例如回车换行。</a:t>
            </a:r>
          </a:p>
          <a:p>
            <a:pPr marL="0" indent="0">
              <a:lnSpc>
                <a:spcPts val="800"/>
              </a:lnSpc>
              <a:buNone/>
            </a:pPr>
            <a:r>
              <a:rPr lang="zh-CN" altLang="en-US" sz="1400" b="1" dirty="0"/>
              <a:t>习惯性问题</a:t>
            </a:r>
            <a:r>
              <a:rPr lang="zh-CN" altLang="en-US" sz="1400" dirty="0"/>
              <a:t>：</a:t>
            </a:r>
            <a:r>
              <a:rPr lang="en-US" altLang="zh-CN" sz="1400" dirty="0"/>
              <a:t>Windows</a:t>
            </a:r>
            <a:r>
              <a:rPr lang="zh-CN" altLang="en-US" sz="1400" dirty="0"/>
              <a:t>用户由于习惯使然很难转向</a:t>
            </a:r>
            <a:r>
              <a:rPr lang="en-US" altLang="zh-CN" sz="1400" dirty="0"/>
              <a:t>Ubuntu</a:t>
            </a:r>
            <a:r>
              <a:rPr lang="zh-CN" altLang="en-US" sz="1400" dirty="0"/>
              <a:t>。</a:t>
            </a:r>
            <a:endParaRPr lang="en-US" altLang="zh-CN" sz="1400" dirty="0"/>
          </a:p>
        </p:txBody>
      </p:sp>
      <p:pic>
        <p:nvPicPr>
          <p:cNvPr id="5" name="图片 4">
            <a:extLst>
              <a:ext uri="{FF2B5EF4-FFF2-40B4-BE49-F238E27FC236}">
                <a16:creationId xmlns:a16="http://schemas.microsoft.com/office/drawing/2014/main" id="{56AB8777-9A92-4313-A015-49D3792D9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180" y="2276872"/>
            <a:ext cx="1277806" cy="1252122"/>
          </a:xfrm>
          <a:prstGeom prst="rect">
            <a:avLst/>
          </a:prstGeom>
        </p:spPr>
      </p:pic>
    </p:spTree>
    <p:extLst>
      <p:ext uri="{BB962C8B-B14F-4D97-AF65-F5344CB8AC3E}">
        <p14:creationId xmlns:p14="http://schemas.microsoft.com/office/powerpoint/2010/main" val="207899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28FF84E-2825-4D62-B58A-0677BF96395F}"/>
              </a:ext>
            </a:extLst>
          </p:cNvPr>
          <p:cNvPicPr>
            <a:picLocks noChangeAspect="1"/>
          </p:cNvPicPr>
          <p:nvPr/>
        </p:nvPicPr>
        <p:blipFill>
          <a:blip r:embed="rId2"/>
          <a:stretch>
            <a:fillRect/>
          </a:stretch>
        </p:blipFill>
        <p:spPr>
          <a:xfrm>
            <a:off x="1517649" y="1484784"/>
            <a:ext cx="9153525" cy="3762375"/>
          </a:xfrm>
          <a:prstGeom prst="rect">
            <a:avLst/>
          </a:prstGeom>
        </p:spPr>
      </p:pic>
    </p:spTree>
    <p:extLst>
      <p:ext uri="{BB962C8B-B14F-4D97-AF65-F5344CB8AC3E}">
        <p14:creationId xmlns:p14="http://schemas.microsoft.com/office/powerpoint/2010/main" val="420874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3D78225-3CBF-446E-A404-DDBABB095E71}"/>
              </a:ext>
            </a:extLst>
          </p:cNvPr>
          <p:cNvSpPr>
            <a:spLocks noGrp="1"/>
          </p:cNvSpPr>
          <p:nvPr>
            <p:ph idx="1"/>
          </p:nvPr>
        </p:nvSpPr>
        <p:spPr>
          <a:xfrm>
            <a:off x="1117309" y="476672"/>
            <a:ext cx="10157354" cy="5695528"/>
          </a:xfrm>
        </p:spPr>
        <p:txBody>
          <a:bodyPr/>
          <a:lstStyle/>
          <a:p>
            <a:pPr marL="0" indent="0">
              <a:buNone/>
            </a:pPr>
            <a:r>
              <a:rPr lang="en-US" altLang="zh-CN" sz="1600" b="1" dirty="0"/>
              <a:t>4.1.4 </a:t>
            </a:r>
            <a:r>
              <a:rPr lang="zh-CN" altLang="en-US" sz="1600" b="1" dirty="0"/>
              <a:t>函数的返回值</a:t>
            </a:r>
            <a:endParaRPr lang="en-US" altLang="zh-CN" sz="1600" b="1" dirty="0"/>
          </a:p>
          <a:p>
            <a:pPr marL="0" indent="0">
              <a:buNone/>
            </a:pPr>
            <a:endParaRPr lang="zh-CN" altLang="en-US" sz="1400" dirty="0"/>
          </a:p>
          <a:p>
            <a:pPr marL="0" indent="0">
              <a:buNone/>
            </a:pPr>
            <a:endParaRPr lang="en-US" altLang="zh-CN" sz="1300" b="1" dirty="0"/>
          </a:p>
          <a:p>
            <a:pPr marL="0" indent="0">
              <a:buNone/>
            </a:pPr>
            <a:endParaRPr lang="en-US" altLang="zh-CN" sz="1600" b="1" dirty="0"/>
          </a:p>
        </p:txBody>
      </p:sp>
      <p:pic>
        <p:nvPicPr>
          <p:cNvPr id="4" name="图片 3">
            <a:extLst>
              <a:ext uri="{FF2B5EF4-FFF2-40B4-BE49-F238E27FC236}">
                <a16:creationId xmlns:a16="http://schemas.microsoft.com/office/drawing/2014/main" id="{820E75E8-01F2-45D6-AD07-F9FEED6F9998}"/>
              </a:ext>
            </a:extLst>
          </p:cNvPr>
          <p:cNvPicPr>
            <a:picLocks noChangeAspect="1"/>
          </p:cNvPicPr>
          <p:nvPr/>
        </p:nvPicPr>
        <p:blipFill>
          <a:blip r:embed="rId2"/>
          <a:stretch>
            <a:fillRect/>
          </a:stretch>
        </p:blipFill>
        <p:spPr>
          <a:xfrm>
            <a:off x="5197026" y="1028218"/>
            <a:ext cx="5649914" cy="4709218"/>
          </a:xfrm>
          <a:prstGeom prst="rect">
            <a:avLst/>
          </a:prstGeom>
        </p:spPr>
      </p:pic>
      <p:sp>
        <p:nvSpPr>
          <p:cNvPr id="7" name="文本框 6">
            <a:extLst>
              <a:ext uri="{FF2B5EF4-FFF2-40B4-BE49-F238E27FC236}">
                <a16:creationId xmlns:a16="http://schemas.microsoft.com/office/drawing/2014/main" id="{A55F9BE1-B933-4D11-999B-1B750E131025}"/>
              </a:ext>
            </a:extLst>
          </p:cNvPr>
          <p:cNvSpPr txBox="1"/>
          <p:nvPr/>
        </p:nvSpPr>
        <p:spPr>
          <a:xfrm>
            <a:off x="1269876" y="1052736"/>
            <a:ext cx="3816424" cy="4616648"/>
          </a:xfrm>
          <a:prstGeom prst="rect">
            <a:avLst/>
          </a:prstGeom>
          <a:noFill/>
        </p:spPr>
        <p:txBody>
          <a:bodyPr wrap="square" rtlCol="0">
            <a:spAutoFit/>
          </a:bodyPr>
          <a:lstStyle/>
          <a:p>
            <a:r>
              <a:rPr lang="zh-CN" altLang="en-US" sz="1400" dirty="0"/>
              <a:t>函数需要先定义后调用，函数体中 </a:t>
            </a:r>
            <a:r>
              <a:rPr lang="en-US" altLang="zh-CN" sz="1400" dirty="0"/>
              <a:t>return </a:t>
            </a:r>
            <a:r>
              <a:rPr lang="zh-CN" altLang="en-US" sz="1400" dirty="0"/>
              <a:t>语句的结果就是返回值。如果一个函数没有 </a:t>
            </a:r>
            <a:r>
              <a:rPr lang="en-US" altLang="zh-CN" sz="1400" dirty="0" err="1"/>
              <a:t>reutrn</a:t>
            </a:r>
            <a:r>
              <a:rPr lang="en-US" altLang="zh-CN" sz="1400" dirty="0"/>
              <a:t> </a:t>
            </a:r>
            <a:r>
              <a:rPr lang="zh-CN" altLang="en-US" sz="1400" dirty="0"/>
              <a:t>语句，其实它有一个隐含的 </a:t>
            </a:r>
            <a:r>
              <a:rPr lang="en-US" altLang="zh-CN" sz="1400" dirty="0"/>
              <a:t>return </a:t>
            </a:r>
            <a:r>
              <a:rPr lang="zh-CN" altLang="en-US" sz="1400" dirty="0"/>
              <a:t>语句，返回值是 </a:t>
            </a:r>
            <a:r>
              <a:rPr lang="en-US" altLang="zh-CN" sz="1400" dirty="0"/>
              <a:t>None</a:t>
            </a:r>
            <a:r>
              <a:rPr lang="zh-CN" altLang="en-US" sz="1400" dirty="0"/>
              <a:t>，类型也是 </a:t>
            </a:r>
            <a:r>
              <a:rPr lang="en-US" altLang="zh-CN" sz="1400" dirty="0" err="1"/>
              <a:t>NoneType</a:t>
            </a:r>
            <a:r>
              <a:rPr lang="zh-CN" altLang="en-US" sz="1400" dirty="0"/>
              <a:t>。</a:t>
            </a:r>
            <a:endParaRPr lang="en-US" altLang="zh-CN" sz="1400" dirty="0"/>
          </a:p>
          <a:p>
            <a:endParaRPr lang="en-US" altLang="zh-CN" sz="1400" dirty="0"/>
          </a:p>
          <a:p>
            <a:endParaRPr lang="en-US" altLang="zh-CN" sz="1400" dirty="0"/>
          </a:p>
          <a:p>
            <a:r>
              <a:rPr lang="zh-CN" altLang="en-US" sz="1400" dirty="0"/>
              <a:t>如果函数执行了 </a:t>
            </a:r>
            <a:r>
              <a:rPr lang="en-US" altLang="zh-CN" sz="1400" dirty="0"/>
              <a:t>return </a:t>
            </a:r>
            <a:r>
              <a:rPr lang="zh-CN" altLang="en-US" sz="1400" dirty="0"/>
              <a:t>语句，函数会立刻返回，结束调用，</a:t>
            </a:r>
            <a:r>
              <a:rPr lang="en-US" altLang="zh-CN" sz="1400" dirty="0"/>
              <a:t>return </a:t>
            </a:r>
            <a:r>
              <a:rPr lang="zh-CN" altLang="en-US" sz="1400" dirty="0"/>
              <a:t>之后的其它语句都不会被执行了。</a:t>
            </a:r>
            <a:endParaRPr lang="en-US" altLang="zh-CN" sz="1400" dirty="0"/>
          </a:p>
          <a:p>
            <a:endParaRPr lang="en-US" altLang="zh-CN" sz="1400" dirty="0"/>
          </a:p>
          <a:p>
            <a:endParaRPr lang="en-US" altLang="zh-CN" sz="1400" dirty="0"/>
          </a:p>
          <a:p>
            <a:r>
              <a:rPr lang="en-US" altLang="zh-CN" sz="1400" b="1" dirty="0">
                <a:solidFill>
                  <a:srgbClr val="0070C0"/>
                </a:solidFill>
              </a:rPr>
              <a:t>return </a:t>
            </a:r>
            <a:r>
              <a:rPr lang="zh-CN" altLang="en-US" sz="1400" b="1" dirty="0">
                <a:solidFill>
                  <a:srgbClr val="0070C0"/>
                </a:solidFill>
              </a:rPr>
              <a:t>只能返回单值，但值可以存在多个元素</a:t>
            </a:r>
            <a:r>
              <a:rPr lang="zh-CN" altLang="en-US" sz="1400" dirty="0"/>
              <a:t>。</a:t>
            </a:r>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zh-CN" altLang="en-US" sz="1400" dirty="0"/>
          </a:p>
        </p:txBody>
      </p:sp>
    </p:spTree>
    <p:extLst>
      <p:ext uri="{BB962C8B-B14F-4D97-AF65-F5344CB8AC3E}">
        <p14:creationId xmlns:p14="http://schemas.microsoft.com/office/powerpoint/2010/main" val="1470701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767882-DE2F-4237-B847-AD669939359F}"/>
              </a:ext>
            </a:extLst>
          </p:cNvPr>
          <p:cNvSpPr>
            <a:spLocks noGrp="1"/>
          </p:cNvSpPr>
          <p:nvPr>
            <p:ph idx="1"/>
          </p:nvPr>
        </p:nvSpPr>
        <p:spPr>
          <a:xfrm>
            <a:off x="1117309" y="404664"/>
            <a:ext cx="10157354" cy="5767536"/>
          </a:xfrm>
        </p:spPr>
        <p:txBody>
          <a:bodyPr/>
          <a:lstStyle/>
          <a:p>
            <a:pPr marL="0" indent="0">
              <a:buNone/>
            </a:pPr>
            <a:r>
              <a:rPr lang="en-US" altLang="zh-CN" sz="1600" b="1" dirty="0"/>
              <a:t>4.1.5 </a:t>
            </a:r>
            <a:r>
              <a:rPr lang="zh-CN" altLang="en-US" sz="1600" b="1" dirty="0"/>
              <a:t>函数的闭包</a:t>
            </a:r>
            <a:endParaRPr lang="en-US" altLang="zh-CN" sz="1600" b="1" dirty="0"/>
          </a:p>
          <a:p>
            <a:pPr marL="0" indent="0">
              <a:buNone/>
            </a:pPr>
            <a:r>
              <a:rPr lang="zh-CN" altLang="en-US" sz="1400" b="1" dirty="0"/>
              <a:t>闭包的概念：</a:t>
            </a:r>
            <a:r>
              <a:rPr lang="zh-CN" altLang="en-US" sz="1400" dirty="0"/>
              <a:t>闭包（</a:t>
            </a:r>
            <a:r>
              <a:rPr lang="en-US" altLang="zh-CN" sz="1400" dirty="0"/>
              <a:t>Closure</a:t>
            </a:r>
            <a:r>
              <a:rPr lang="zh-CN" altLang="en-US" sz="1400" dirty="0"/>
              <a:t>）是词法闭包（</a:t>
            </a:r>
            <a:r>
              <a:rPr lang="en-US" altLang="zh-CN" sz="1400" dirty="0"/>
              <a:t>Lexical Closure</a:t>
            </a:r>
            <a:r>
              <a:rPr lang="zh-CN" altLang="en-US" sz="1400" dirty="0"/>
              <a:t>）的简称，是引用了</a:t>
            </a:r>
            <a:r>
              <a:rPr lang="zh-CN" altLang="en-US" sz="1400" b="1" dirty="0">
                <a:solidFill>
                  <a:srgbClr val="C00000"/>
                </a:solidFill>
              </a:rPr>
              <a:t>自由变量</a:t>
            </a:r>
            <a:r>
              <a:rPr lang="zh-CN" altLang="en-US" sz="1400" dirty="0"/>
              <a:t>的</a:t>
            </a:r>
            <a:r>
              <a:rPr lang="zh-CN" altLang="en-US" sz="1400" b="1" dirty="0">
                <a:solidFill>
                  <a:srgbClr val="C00000"/>
                </a:solidFill>
              </a:rPr>
              <a:t>函数</a:t>
            </a:r>
            <a:r>
              <a:rPr lang="zh-CN" altLang="en-US" sz="1400" dirty="0"/>
              <a:t>。这个被引用的</a:t>
            </a:r>
            <a:r>
              <a:rPr lang="zh-CN" altLang="en-US" sz="1400" b="1" dirty="0">
                <a:solidFill>
                  <a:srgbClr val="C00000"/>
                </a:solidFill>
              </a:rPr>
              <a:t>自由变量</a:t>
            </a:r>
            <a:r>
              <a:rPr lang="zh-CN" altLang="en-US" sz="1400" dirty="0"/>
              <a:t>将和这个</a:t>
            </a:r>
            <a:r>
              <a:rPr lang="zh-CN" altLang="en-US" sz="1400" b="1" dirty="0">
                <a:solidFill>
                  <a:srgbClr val="C00000"/>
                </a:solidFill>
              </a:rPr>
              <a:t>函数</a:t>
            </a:r>
            <a:r>
              <a:rPr lang="zh-CN" altLang="en-US" sz="1400" dirty="0"/>
              <a:t>一同存在，即使已经离开了创造它的环境也不例外。所以，闭包是由函数和与其相关的引用环境组合而成的实体。</a:t>
            </a:r>
            <a:endParaRPr lang="en-US" altLang="zh-CN" sz="1400" dirty="0"/>
          </a:p>
          <a:p>
            <a:pPr marL="0" indent="0">
              <a:buNone/>
            </a:pPr>
            <a:r>
              <a:rPr lang="zh-CN" altLang="en-US" sz="1400" dirty="0"/>
              <a:t>闭包 </a:t>
            </a:r>
            <a:r>
              <a:rPr lang="en-US" altLang="zh-CN" sz="1400" dirty="0"/>
              <a:t>-&gt; </a:t>
            </a:r>
            <a:r>
              <a:rPr lang="zh-CN" altLang="en-US" sz="1400" dirty="0"/>
              <a:t>封闭的</a:t>
            </a:r>
            <a:r>
              <a:rPr lang="zh-CN" altLang="en-US" sz="1400" dirty="0">
                <a:solidFill>
                  <a:srgbClr val="00B0F0"/>
                </a:solidFill>
              </a:rPr>
              <a:t>包裹</a:t>
            </a:r>
            <a:r>
              <a:rPr lang="en-US" altLang="zh-CN" sz="1400" b="1" dirty="0">
                <a:solidFill>
                  <a:srgbClr val="C00000"/>
                </a:solidFill>
              </a:rPr>
              <a:t>(</a:t>
            </a:r>
            <a:r>
              <a:rPr lang="zh-CN" altLang="en-US" sz="1400" b="1" dirty="0">
                <a:solidFill>
                  <a:srgbClr val="C00000"/>
                </a:solidFill>
              </a:rPr>
              <a:t>函数</a:t>
            </a:r>
            <a:r>
              <a:rPr lang="en-US" altLang="zh-CN" sz="1400" b="1" dirty="0">
                <a:solidFill>
                  <a:srgbClr val="C00000"/>
                </a:solidFill>
              </a:rPr>
              <a:t>) </a:t>
            </a:r>
            <a:r>
              <a:rPr lang="en-US" altLang="zh-CN" sz="1400" dirty="0"/>
              <a:t>+ </a:t>
            </a:r>
            <a:r>
              <a:rPr lang="zh-CN" altLang="en-US" sz="1400" dirty="0"/>
              <a:t>夹带着</a:t>
            </a:r>
            <a:r>
              <a:rPr lang="zh-CN" altLang="en-US" sz="1400" dirty="0">
                <a:solidFill>
                  <a:srgbClr val="00B0F0"/>
                </a:solidFill>
              </a:rPr>
              <a:t>私货</a:t>
            </a:r>
            <a:r>
              <a:rPr lang="zh-CN" altLang="en-US" sz="1400" b="1" dirty="0">
                <a:solidFill>
                  <a:srgbClr val="C00000"/>
                </a:solidFill>
              </a:rPr>
              <a:t>（自由变量）</a:t>
            </a:r>
            <a:endParaRPr lang="en-US" altLang="zh-CN" sz="1400" b="1" dirty="0">
              <a:solidFill>
                <a:srgbClr val="C00000"/>
              </a:solidFill>
            </a:endParaRPr>
          </a:p>
          <a:p>
            <a:pPr marL="0" indent="0">
              <a:buNone/>
            </a:pPr>
            <a:r>
              <a:rPr lang="zh-CN" altLang="en-US" sz="1400" dirty="0"/>
              <a:t>形成闭包的三个条件：</a:t>
            </a:r>
            <a:endParaRPr lang="en-US" altLang="zh-CN" sz="1400" dirty="0"/>
          </a:p>
          <a:p>
            <a:pPr marL="0" indent="0">
              <a:buNone/>
            </a:pPr>
            <a:r>
              <a:rPr lang="en-US" altLang="zh-CN" sz="1400" dirty="0"/>
              <a:t>1) </a:t>
            </a:r>
            <a:r>
              <a:rPr lang="zh-CN" altLang="en-US" sz="1400" dirty="0"/>
              <a:t>必须有一个内嵌函数</a:t>
            </a:r>
            <a:r>
              <a:rPr lang="en-US" altLang="zh-CN" sz="1400" dirty="0"/>
              <a:t>(</a:t>
            </a:r>
            <a:r>
              <a:rPr lang="zh-CN" altLang="en-US" sz="1400" dirty="0"/>
              <a:t>函数里定义的函数）</a:t>
            </a:r>
            <a:r>
              <a:rPr lang="en-US" altLang="zh-CN" sz="1400" dirty="0"/>
              <a:t>—— </a:t>
            </a:r>
            <a:r>
              <a:rPr lang="zh-CN" altLang="en-US" sz="1400" dirty="0"/>
              <a:t>这对应函数之间的嵌套</a:t>
            </a:r>
            <a:br>
              <a:rPr lang="zh-CN" altLang="en-US" sz="1400" dirty="0"/>
            </a:br>
            <a:r>
              <a:rPr lang="en-US" altLang="zh-CN" sz="1400" dirty="0"/>
              <a:t>2) </a:t>
            </a:r>
            <a:r>
              <a:rPr lang="zh-CN" altLang="en-US" sz="1400" dirty="0"/>
              <a:t>内嵌函数必须引用一个定义在闭合范围内</a:t>
            </a:r>
            <a:r>
              <a:rPr lang="en-US" altLang="zh-CN" sz="1400" dirty="0"/>
              <a:t>(</a:t>
            </a:r>
            <a:r>
              <a:rPr lang="zh-CN" altLang="en-US" sz="1400" dirty="0"/>
              <a:t>外部函数里</a:t>
            </a:r>
            <a:r>
              <a:rPr lang="en-US" altLang="zh-CN" sz="1400" dirty="0"/>
              <a:t>)</a:t>
            </a:r>
            <a:r>
              <a:rPr lang="zh-CN" altLang="en-US" sz="1400" dirty="0"/>
              <a:t>的变量</a:t>
            </a:r>
            <a:r>
              <a:rPr lang="en-US" altLang="zh-CN" sz="1400" dirty="0"/>
              <a:t>——</a:t>
            </a:r>
            <a:r>
              <a:rPr lang="zh-CN" altLang="en-US" sz="1400" dirty="0"/>
              <a:t>内部函数引用外部变量</a:t>
            </a:r>
            <a:br>
              <a:rPr lang="zh-CN" altLang="en-US" sz="1400" dirty="0"/>
            </a:br>
            <a:r>
              <a:rPr lang="en-US" altLang="zh-CN" sz="1400" dirty="0"/>
              <a:t>3) </a:t>
            </a:r>
            <a:r>
              <a:rPr lang="zh-CN" altLang="en-US" sz="1400" dirty="0"/>
              <a:t>外部函数必须返回内嵌函数 </a:t>
            </a:r>
            <a:r>
              <a:rPr lang="en-US" altLang="zh-CN" sz="1400" dirty="0"/>
              <a:t>—— </a:t>
            </a:r>
            <a:r>
              <a:rPr lang="zh-CN" altLang="en-US" sz="1400" dirty="0"/>
              <a:t>必须返回那个内部函数</a:t>
            </a:r>
            <a:endParaRPr lang="en-US" altLang="zh-CN" sz="1400" dirty="0"/>
          </a:p>
          <a:p>
            <a:pPr marL="0" indent="0">
              <a:buNone/>
            </a:pPr>
            <a:r>
              <a:rPr lang="zh-CN" altLang="en-US" sz="1400" dirty="0"/>
              <a:t>在通过</a:t>
            </a:r>
            <a:r>
              <a:rPr lang="en-US" altLang="zh-CN" sz="1400" dirty="0"/>
              <a:t>Python</a:t>
            </a:r>
            <a:r>
              <a:rPr lang="zh-CN" altLang="en-US" sz="1400" dirty="0"/>
              <a:t>的语言介绍一下，一个闭包就是你调用了一个函数</a:t>
            </a:r>
            <a:r>
              <a:rPr lang="en-US" altLang="zh-CN" sz="1400" dirty="0"/>
              <a:t>A</a:t>
            </a:r>
            <a:r>
              <a:rPr lang="zh-CN" altLang="en-US" sz="1400" dirty="0"/>
              <a:t>，这个函数</a:t>
            </a:r>
            <a:r>
              <a:rPr lang="en-US" altLang="zh-CN" sz="1400" dirty="0"/>
              <a:t>A</a:t>
            </a:r>
            <a:r>
              <a:rPr lang="zh-CN" altLang="en-US" sz="1400" dirty="0"/>
              <a:t>返回了一个函数</a:t>
            </a:r>
            <a:r>
              <a:rPr lang="en-US" altLang="zh-CN" sz="1400" dirty="0"/>
              <a:t>B</a:t>
            </a:r>
            <a:r>
              <a:rPr lang="zh-CN" altLang="en-US" sz="1400" dirty="0"/>
              <a:t>给你。这个返回的函数</a:t>
            </a:r>
            <a:r>
              <a:rPr lang="en-US" altLang="zh-CN" sz="1400" dirty="0"/>
              <a:t>B</a:t>
            </a:r>
            <a:r>
              <a:rPr lang="zh-CN" altLang="en-US" sz="1400" dirty="0"/>
              <a:t>就叫做闭包。你在调用函数</a:t>
            </a:r>
            <a:r>
              <a:rPr lang="en-US" altLang="zh-CN" sz="1400" dirty="0"/>
              <a:t>A</a:t>
            </a:r>
            <a:r>
              <a:rPr lang="zh-CN" altLang="en-US" sz="1400" dirty="0"/>
              <a:t>的时候传递的参数就是自由变量。</a:t>
            </a:r>
            <a:endParaRPr lang="en-US" altLang="zh-CN" sz="1400" dirty="0"/>
          </a:p>
          <a:p>
            <a:pPr marL="0" indent="0">
              <a:buNone/>
            </a:pPr>
            <a:endParaRPr lang="en-US" altLang="zh-CN" sz="1400" dirty="0"/>
          </a:p>
          <a:p>
            <a:pPr marL="0" indent="0">
              <a:buNone/>
            </a:pPr>
            <a:endParaRPr lang="zh-CN" altLang="en-US" sz="1400" dirty="0"/>
          </a:p>
        </p:txBody>
      </p:sp>
      <p:pic>
        <p:nvPicPr>
          <p:cNvPr id="2" name="图片 1">
            <a:extLst>
              <a:ext uri="{FF2B5EF4-FFF2-40B4-BE49-F238E27FC236}">
                <a16:creationId xmlns:a16="http://schemas.microsoft.com/office/drawing/2014/main" id="{3D25E30B-B9DF-4364-AD7C-FB2D68DDC0DF}"/>
              </a:ext>
            </a:extLst>
          </p:cNvPr>
          <p:cNvPicPr>
            <a:picLocks noChangeAspect="1"/>
          </p:cNvPicPr>
          <p:nvPr/>
        </p:nvPicPr>
        <p:blipFill>
          <a:blip r:embed="rId2"/>
          <a:stretch>
            <a:fillRect/>
          </a:stretch>
        </p:blipFill>
        <p:spPr>
          <a:xfrm>
            <a:off x="1269876" y="3933056"/>
            <a:ext cx="6058562" cy="2088232"/>
          </a:xfrm>
          <a:prstGeom prst="rect">
            <a:avLst/>
          </a:prstGeom>
        </p:spPr>
      </p:pic>
    </p:spTree>
    <p:extLst>
      <p:ext uri="{BB962C8B-B14F-4D97-AF65-F5344CB8AC3E}">
        <p14:creationId xmlns:p14="http://schemas.microsoft.com/office/powerpoint/2010/main" val="9340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45A75B-E619-4662-93DA-4561CFE8B3F0}"/>
              </a:ext>
            </a:extLst>
          </p:cNvPr>
          <p:cNvSpPr>
            <a:spLocks noGrp="1"/>
          </p:cNvSpPr>
          <p:nvPr>
            <p:ph idx="1"/>
          </p:nvPr>
        </p:nvSpPr>
        <p:spPr>
          <a:xfrm>
            <a:off x="1117309" y="476672"/>
            <a:ext cx="10157354" cy="5695528"/>
          </a:xfrm>
        </p:spPr>
        <p:txBody>
          <a:bodyPr>
            <a:normAutofit/>
          </a:bodyPr>
          <a:lstStyle/>
          <a:p>
            <a:pPr marL="0" indent="0">
              <a:buNone/>
            </a:pPr>
            <a:r>
              <a:rPr lang="en-US" altLang="zh-CN" sz="1400" dirty="0"/>
              <a:t>name</a:t>
            </a:r>
            <a:r>
              <a:rPr lang="zh-CN" altLang="en-US" sz="1400" dirty="0"/>
              <a:t>这个变量依然存在，因为它被闭包引用了，所以不会被回收。</a:t>
            </a:r>
            <a:endParaRPr lang="en-US" altLang="zh-CN" sz="1400" dirty="0"/>
          </a:p>
          <a:p>
            <a:pPr marL="0" indent="0">
              <a:buNone/>
            </a:pPr>
            <a:r>
              <a:rPr lang="en-US" altLang="zh-CN" sz="1400" b="1" dirty="0"/>
              <a:t>Why </a:t>
            </a:r>
            <a:r>
              <a:rPr lang="zh-CN" altLang="en-US" sz="1400" b="1" dirty="0"/>
              <a:t>闭包？</a:t>
            </a:r>
            <a:endParaRPr lang="en-US" altLang="zh-CN" sz="1400" b="1" dirty="0"/>
          </a:p>
          <a:p>
            <a:pPr marL="0" indent="0">
              <a:buNone/>
            </a:pPr>
            <a:r>
              <a:rPr lang="zh-CN" altLang="en-US" sz="1400" b="1" dirty="0">
                <a:solidFill>
                  <a:srgbClr val="00B0F0"/>
                </a:solidFill>
              </a:rPr>
              <a:t>闭包”的作用</a:t>
            </a:r>
            <a:r>
              <a:rPr lang="en-US" altLang="zh-CN" sz="1400" dirty="0"/>
              <a:t>——</a:t>
            </a:r>
            <a:r>
              <a:rPr lang="zh-CN" altLang="en-US" sz="1400" dirty="0"/>
              <a:t>保存函数的状态信息，使函数的局部变量信息依然可以保存下来，闭包可以避免使用全局值并提供某种形式的数据隐藏。它还可以提供面向对象的解决问题的解决方案。</a:t>
            </a:r>
            <a:endParaRPr lang="en-US" altLang="zh-CN" sz="1400" dirty="0"/>
          </a:p>
          <a:p>
            <a:pPr marL="0" indent="0">
              <a:buNone/>
            </a:pPr>
            <a:endParaRPr lang="zh-CN" altLang="en-US" sz="1400" dirty="0"/>
          </a:p>
        </p:txBody>
      </p:sp>
    </p:spTree>
    <p:extLst>
      <p:ext uri="{BB962C8B-B14F-4D97-AF65-F5344CB8AC3E}">
        <p14:creationId xmlns:p14="http://schemas.microsoft.com/office/powerpoint/2010/main" val="45495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0CEA4C4-4D33-4783-B4B3-4410AA42FAB8}"/>
              </a:ext>
            </a:extLst>
          </p:cNvPr>
          <p:cNvSpPr>
            <a:spLocks noGrp="1"/>
          </p:cNvSpPr>
          <p:nvPr>
            <p:ph idx="1"/>
          </p:nvPr>
        </p:nvSpPr>
        <p:spPr>
          <a:xfrm>
            <a:off x="1117308" y="476672"/>
            <a:ext cx="10161679" cy="5695528"/>
          </a:xfrm>
        </p:spPr>
        <p:txBody>
          <a:bodyPr>
            <a:normAutofit/>
          </a:bodyPr>
          <a:lstStyle/>
          <a:p>
            <a:pPr marL="0" indent="0">
              <a:buNone/>
            </a:pPr>
            <a:r>
              <a:rPr lang="en-US" altLang="zh-CN" sz="1600" b="1" dirty="0"/>
              <a:t>4.1.6 </a:t>
            </a:r>
            <a:r>
              <a:rPr lang="zh-CN" altLang="en-US" sz="1600" b="1" dirty="0"/>
              <a:t>装饰器</a:t>
            </a:r>
            <a:endParaRPr lang="en-US" altLang="zh-CN" sz="1600" b="1" dirty="0"/>
          </a:p>
          <a:p>
            <a:pPr marL="0" indent="0">
              <a:buNone/>
            </a:pPr>
            <a:r>
              <a:rPr lang="zh-CN" altLang="en-US" sz="1400" dirty="0"/>
              <a:t>装饰器本质上是一个</a:t>
            </a:r>
            <a:r>
              <a:rPr lang="en-US" altLang="zh-CN" sz="1400" dirty="0"/>
              <a:t>Python</a:t>
            </a:r>
            <a:r>
              <a:rPr lang="zh-CN" altLang="en-US" sz="1400" dirty="0"/>
              <a:t>函数，它可以让其他函数在不需要做任何代码变动的前提下增加额外功能， 例如：计时，日志插入。装饰器的作用就是为已经存在的对象添加额外的功能。</a:t>
            </a:r>
            <a:endParaRPr lang="en-US" altLang="zh-CN" sz="1400" dirty="0"/>
          </a:p>
          <a:p>
            <a:pPr marL="0" indent="0">
              <a:buNone/>
            </a:pPr>
            <a:endParaRPr lang="en-US" altLang="zh-CN" sz="1400" dirty="0"/>
          </a:p>
          <a:p>
            <a:pPr marL="0" indent="0">
              <a:buNone/>
            </a:pPr>
            <a:endParaRPr lang="zh-CN" altLang="en-US" sz="1400" dirty="0"/>
          </a:p>
          <a:p>
            <a:pPr marL="0" indent="0">
              <a:buNone/>
            </a:pPr>
            <a:endParaRPr lang="en-US" altLang="zh-CN" sz="1600" b="1" dirty="0"/>
          </a:p>
          <a:p>
            <a:pPr marL="0" indent="0">
              <a:buNone/>
            </a:pPr>
            <a:endParaRPr lang="en-US" altLang="zh-CN" sz="1600" b="1" dirty="0"/>
          </a:p>
          <a:p>
            <a:pPr marL="0" indent="0">
              <a:buNone/>
            </a:pPr>
            <a:endParaRPr lang="zh-CN" altLang="en-US" sz="1600" b="1" dirty="0"/>
          </a:p>
        </p:txBody>
      </p:sp>
      <p:pic>
        <p:nvPicPr>
          <p:cNvPr id="5" name="图片 4">
            <a:extLst>
              <a:ext uri="{FF2B5EF4-FFF2-40B4-BE49-F238E27FC236}">
                <a16:creationId xmlns:a16="http://schemas.microsoft.com/office/drawing/2014/main" id="{43974B72-02EF-4032-9222-53FDC9175ECF}"/>
              </a:ext>
            </a:extLst>
          </p:cNvPr>
          <p:cNvPicPr>
            <a:picLocks noChangeAspect="1"/>
          </p:cNvPicPr>
          <p:nvPr/>
        </p:nvPicPr>
        <p:blipFill>
          <a:blip r:embed="rId2"/>
          <a:stretch>
            <a:fillRect/>
          </a:stretch>
        </p:blipFill>
        <p:spPr>
          <a:xfrm>
            <a:off x="1240520" y="1628800"/>
            <a:ext cx="4493851" cy="4320480"/>
          </a:xfrm>
          <a:prstGeom prst="rect">
            <a:avLst/>
          </a:prstGeom>
        </p:spPr>
      </p:pic>
      <p:pic>
        <p:nvPicPr>
          <p:cNvPr id="6" name="图片 5">
            <a:extLst>
              <a:ext uri="{FF2B5EF4-FFF2-40B4-BE49-F238E27FC236}">
                <a16:creationId xmlns:a16="http://schemas.microsoft.com/office/drawing/2014/main" id="{91C06C63-AFC6-402D-A6D2-5E93BF3F974C}"/>
              </a:ext>
            </a:extLst>
          </p:cNvPr>
          <p:cNvPicPr>
            <a:picLocks noChangeAspect="1"/>
          </p:cNvPicPr>
          <p:nvPr/>
        </p:nvPicPr>
        <p:blipFill>
          <a:blip r:embed="rId3"/>
          <a:stretch>
            <a:fillRect/>
          </a:stretch>
        </p:blipFill>
        <p:spPr>
          <a:xfrm>
            <a:off x="6814494" y="1626046"/>
            <a:ext cx="4464493" cy="4320480"/>
          </a:xfrm>
          <a:prstGeom prst="rect">
            <a:avLst/>
          </a:prstGeom>
        </p:spPr>
      </p:pic>
      <p:sp>
        <p:nvSpPr>
          <p:cNvPr id="8" name="箭头: 右 7">
            <a:extLst>
              <a:ext uri="{FF2B5EF4-FFF2-40B4-BE49-F238E27FC236}">
                <a16:creationId xmlns:a16="http://schemas.microsoft.com/office/drawing/2014/main" id="{E86CCA73-F45C-4D3B-B4A8-DF151165324C}"/>
              </a:ext>
            </a:extLst>
          </p:cNvPr>
          <p:cNvSpPr/>
          <p:nvPr/>
        </p:nvSpPr>
        <p:spPr>
          <a:xfrm>
            <a:off x="5954816" y="3543970"/>
            <a:ext cx="63923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284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089C8A0-B333-4086-9B57-6AB473777021}"/>
              </a:ext>
            </a:extLst>
          </p:cNvPr>
          <p:cNvSpPr>
            <a:spLocks noGrp="1"/>
          </p:cNvSpPr>
          <p:nvPr>
            <p:ph idx="1"/>
          </p:nvPr>
        </p:nvSpPr>
        <p:spPr>
          <a:xfrm>
            <a:off x="1117309" y="404664"/>
            <a:ext cx="10157354" cy="5767536"/>
          </a:xfrm>
        </p:spPr>
        <p:txBody>
          <a:bodyPr>
            <a:normAutofit/>
          </a:bodyPr>
          <a:lstStyle/>
          <a:p>
            <a:pPr marL="0" indent="0">
              <a:buNone/>
            </a:pPr>
            <a:r>
              <a:rPr lang="zh-CN" altLang="en-US" sz="1400" dirty="0"/>
              <a:t>装饰器函数可以添加参数，可以在外部在嵌套函数</a:t>
            </a:r>
            <a:r>
              <a:rPr lang="en-US" altLang="zh-CN" sz="1400" dirty="0"/>
              <a:t>, </a:t>
            </a:r>
            <a:r>
              <a:rPr lang="zh-CN" altLang="en-US" sz="1400" b="1" dirty="0"/>
              <a:t>比如：</a:t>
            </a:r>
            <a:endParaRPr lang="en-US" altLang="zh-CN" sz="1400" b="1" dirty="0"/>
          </a:p>
          <a:p>
            <a:pPr marL="0" indent="0">
              <a:buNone/>
            </a:pPr>
            <a:endParaRPr lang="zh-CN" altLang="en-US" sz="1400" dirty="0"/>
          </a:p>
        </p:txBody>
      </p:sp>
      <p:pic>
        <p:nvPicPr>
          <p:cNvPr id="4" name="图片 3">
            <a:extLst>
              <a:ext uri="{FF2B5EF4-FFF2-40B4-BE49-F238E27FC236}">
                <a16:creationId xmlns:a16="http://schemas.microsoft.com/office/drawing/2014/main" id="{F8DB8D9F-A2FF-402B-B7E1-B63C0155B07F}"/>
              </a:ext>
            </a:extLst>
          </p:cNvPr>
          <p:cNvPicPr>
            <a:picLocks noChangeAspect="1"/>
          </p:cNvPicPr>
          <p:nvPr/>
        </p:nvPicPr>
        <p:blipFill>
          <a:blip r:embed="rId2"/>
          <a:stretch>
            <a:fillRect/>
          </a:stretch>
        </p:blipFill>
        <p:spPr>
          <a:xfrm>
            <a:off x="1269876" y="940519"/>
            <a:ext cx="6905625" cy="4695825"/>
          </a:xfrm>
          <a:prstGeom prst="rect">
            <a:avLst/>
          </a:prstGeom>
        </p:spPr>
      </p:pic>
    </p:spTree>
    <p:extLst>
      <p:ext uri="{BB962C8B-B14F-4D97-AF65-F5344CB8AC3E}">
        <p14:creationId xmlns:p14="http://schemas.microsoft.com/office/powerpoint/2010/main" val="60917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9888137-D369-4BA6-B746-9400B2BD9B13}"/>
              </a:ext>
            </a:extLst>
          </p:cNvPr>
          <p:cNvSpPr>
            <a:spLocks noGrp="1"/>
          </p:cNvSpPr>
          <p:nvPr>
            <p:ph idx="1"/>
          </p:nvPr>
        </p:nvSpPr>
        <p:spPr>
          <a:xfrm>
            <a:off x="1117309" y="476672"/>
            <a:ext cx="10157354" cy="5695528"/>
          </a:xfrm>
        </p:spPr>
        <p:txBody>
          <a:bodyPr>
            <a:normAutofit/>
          </a:bodyPr>
          <a:lstStyle/>
          <a:p>
            <a:pPr marL="0" indent="0">
              <a:buNone/>
            </a:pPr>
            <a:r>
              <a:rPr lang="en-US" altLang="zh-CN" sz="1600" b="1" dirty="0"/>
              <a:t>4.1.7 </a:t>
            </a:r>
            <a:r>
              <a:rPr lang="zh-CN" altLang="en-US" sz="1600" b="1" dirty="0"/>
              <a:t>迭代器与生成器</a:t>
            </a:r>
            <a:endParaRPr lang="en-US" altLang="zh-CN" sz="1600" b="1" dirty="0"/>
          </a:p>
          <a:p>
            <a:pPr marL="342900" indent="-342900">
              <a:buFont typeface="Arial" pitchFamily="34" charset="0"/>
              <a:buAutoNum type="arabicParenR"/>
            </a:pPr>
            <a:r>
              <a:rPr lang="zh-CN" altLang="en-US" sz="1400" b="1" dirty="0"/>
              <a:t>迭代器</a:t>
            </a:r>
            <a:r>
              <a:rPr lang="en-US" altLang="zh-CN" sz="1400" b="1" dirty="0"/>
              <a:t>(Iterator)</a:t>
            </a:r>
          </a:p>
          <a:p>
            <a:pPr marL="0" indent="0">
              <a:buNone/>
            </a:pPr>
            <a:r>
              <a:rPr lang="zh-CN" altLang="en-US" sz="1400" b="1" dirty="0">
                <a:solidFill>
                  <a:srgbClr val="00B0F0"/>
                </a:solidFill>
              </a:rPr>
              <a:t>可迭代对象：</a:t>
            </a:r>
            <a:r>
              <a:rPr lang="zh-CN" altLang="en-US" sz="1400" dirty="0"/>
              <a:t>只要定义了</a:t>
            </a:r>
            <a:r>
              <a:rPr lang="en-US" altLang="zh-CN" sz="1400" dirty="0"/>
              <a:t>__</a:t>
            </a:r>
            <a:r>
              <a:rPr lang="en-US" altLang="zh-CN" sz="1400" dirty="0" err="1"/>
              <a:t>iter</a:t>
            </a:r>
            <a:r>
              <a:rPr lang="en-US" altLang="zh-CN" sz="1400" dirty="0"/>
              <a:t>__()</a:t>
            </a:r>
            <a:r>
              <a:rPr lang="zh-CN" altLang="en-US" sz="1400" dirty="0"/>
              <a:t>方法，我们就说该对象是可迭代对象，并且可迭代对象能提供迭代器。</a:t>
            </a:r>
            <a:br>
              <a:rPr lang="zh-CN" altLang="en-US" sz="1400" dirty="0"/>
            </a:br>
            <a:r>
              <a:rPr lang="zh-CN" altLang="en-US" sz="1400" b="1" dirty="0">
                <a:solidFill>
                  <a:srgbClr val="00B0F0"/>
                </a:solidFill>
              </a:rPr>
              <a:t>迭代器：</a:t>
            </a:r>
            <a:r>
              <a:rPr lang="zh-CN" altLang="en-US" sz="1400" dirty="0"/>
              <a:t>实现了</a:t>
            </a:r>
            <a:r>
              <a:rPr lang="en-US" altLang="zh-CN" sz="1400" dirty="0"/>
              <a:t>__next__()</a:t>
            </a:r>
            <a:r>
              <a:rPr lang="zh-CN" altLang="en-US" sz="1400" dirty="0"/>
              <a:t>或者</a:t>
            </a:r>
            <a:r>
              <a:rPr lang="en-US" altLang="zh-CN" sz="1400" dirty="0"/>
              <a:t>next()(python2)</a:t>
            </a:r>
            <a:r>
              <a:rPr lang="zh-CN" altLang="en-US" sz="1400" dirty="0"/>
              <a:t>方法的称为迭代器，迭代器仅仅在迭代到某个元素时才计算该元素，而在这之前或之后，元素可以不存在或者被销毁，因此只占用固定的内存。</a:t>
            </a:r>
            <a:br>
              <a:rPr lang="zh-CN" altLang="en-US" sz="1400" dirty="0"/>
            </a:br>
            <a:r>
              <a:rPr lang="zh-CN" altLang="en-US" sz="1400" b="1" dirty="0">
                <a:solidFill>
                  <a:srgbClr val="00B0F0"/>
                </a:solidFill>
              </a:rPr>
              <a:t>迭代：</a:t>
            </a:r>
            <a:r>
              <a:rPr lang="zh-CN" altLang="en-US" sz="1400" dirty="0"/>
              <a:t>当我们使用一个循环来遍历某个东西时，这个过程本身就叫迭代</a:t>
            </a:r>
            <a:r>
              <a:rPr lang="en-US" altLang="zh-CN" sz="1400" dirty="0"/>
              <a:t>, </a:t>
            </a:r>
            <a:r>
              <a:rPr lang="zh-CN" altLang="en-US" sz="1400" dirty="0"/>
              <a:t>迭代器迭代的元素只能往前不能后退。</a:t>
            </a:r>
            <a:endParaRPr lang="en-US" altLang="zh-CN" sz="1400" dirty="0"/>
          </a:p>
          <a:p>
            <a:pPr marL="0" indent="0">
              <a:buNone/>
            </a:pPr>
            <a:endParaRPr lang="zh-CN" altLang="en-US" sz="1400" dirty="0"/>
          </a:p>
          <a:p>
            <a:pPr marL="0" indent="0">
              <a:buNone/>
            </a:pPr>
            <a:br>
              <a:rPr lang="zh-CN" altLang="en-US" sz="1400" dirty="0"/>
            </a:br>
            <a:endParaRPr lang="zh-CN" altLang="en-US" sz="1400" b="1" dirty="0"/>
          </a:p>
        </p:txBody>
      </p:sp>
      <p:pic>
        <p:nvPicPr>
          <p:cNvPr id="4" name="图片 3">
            <a:extLst>
              <a:ext uri="{FF2B5EF4-FFF2-40B4-BE49-F238E27FC236}">
                <a16:creationId xmlns:a16="http://schemas.microsoft.com/office/drawing/2014/main" id="{208A9459-0DEA-4C5E-8A57-D85653C1BBF8}"/>
              </a:ext>
            </a:extLst>
          </p:cNvPr>
          <p:cNvPicPr>
            <a:picLocks noChangeAspect="1"/>
          </p:cNvPicPr>
          <p:nvPr/>
        </p:nvPicPr>
        <p:blipFill>
          <a:blip r:embed="rId2"/>
          <a:stretch>
            <a:fillRect/>
          </a:stretch>
        </p:blipFill>
        <p:spPr>
          <a:xfrm>
            <a:off x="1269877" y="2420888"/>
            <a:ext cx="6408712" cy="3751312"/>
          </a:xfrm>
          <a:prstGeom prst="rect">
            <a:avLst/>
          </a:prstGeom>
        </p:spPr>
      </p:pic>
    </p:spTree>
    <p:extLst>
      <p:ext uri="{BB962C8B-B14F-4D97-AF65-F5344CB8AC3E}">
        <p14:creationId xmlns:p14="http://schemas.microsoft.com/office/powerpoint/2010/main" val="170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8E3F47-8DD0-4FF6-A6EB-D33F82CC3A9E}"/>
              </a:ext>
            </a:extLst>
          </p:cNvPr>
          <p:cNvSpPr>
            <a:spLocks noGrp="1"/>
          </p:cNvSpPr>
          <p:nvPr>
            <p:ph idx="1"/>
          </p:nvPr>
        </p:nvSpPr>
        <p:spPr>
          <a:xfrm>
            <a:off x="1117309" y="548680"/>
            <a:ext cx="10157354" cy="5623520"/>
          </a:xfrm>
        </p:spPr>
        <p:txBody>
          <a:bodyPr>
            <a:normAutofit/>
          </a:bodyPr>
          <a:lstStyle/>
          <a:p>
            <a:pPr marL="0" indent="0">
              <a:buNone/>
            </a:pPr>
            <a:r>
              <a:rPr lang="en-US" altLang="zh-CN" sz="1400" b="1" dirty="0"/>
              <a:t>2) </a:t>
            </a:r>
            <a:r>
              <a:rPr lang="zh-CN" altLang="en-US" sz="1400" b="1" dirty="0"/>
              <a:t>生成器（</a:t>
            </a:r>
            <a:r>
              <a:rPr lang="en-US" altLang="zh-CN" sz="1400" b="1" dirty="0"/>
              <a:t>generator</a:t>
            </a:r>
            <a:r>
              <a:rPr lang="zh-CN" altLang="en-US" sz="1400" b="1" dirty="0"/>
              <a:t>）</a:t>
            </a:r>
            <a:endParaRPr lang="en-US" altLang="zh-CN" sz="1400" b="1" dirty="0"/>
          </a:p>
          <a:p>
            <a:pPr marL="0" indent="0">
              <a:buNone/>
            </a:pPr>
            <a:r>
              <a:rPr lang="zh-CN" altLang="en-US" sz="1400" dirty="0"/>
              <a:t>生成器也是一种</a:t>
            </a:r>
            <a:r>
              <a:rPr lang="zh-CN" altLang="en-US" sz="1400" b="1" dirty="0"/>
              <a:t>迭代器</a:t>
            </a:r>
            <a:r>
              <a:rPr lang="zh-CN" altLang="en-US" sz="1400" dirty="0"/>
              <a:t>，但是你只能对其迭代一次</a:t>
            </a:r>
            <a:r>
              <a:rPr lang="en-US" altLang="zh-CN" sz="1400" dirty="0"/>
              <a:t>, </a:t>
            </a:r>
            <a:r>
              <a:rPr lang="zh-CN" altLang="en-US" sz="1400" dirty="0"/>
              <a:t>这是因为它们并没有把所有的值存在内存中，而是在运行时生成值。你通过遍历来使用它们，要么用一个“</a:t>
            </a:r>
            <a:r>
              <a:rPr lang="en-US" altLang="zh-CN" sz="1400" dirty="0"/>
              <a:t>for”</a:t>
            </a:r>
            <a:r>
              <a:rPr lang="zh-CN" altLang="en-US" sz="1400" dirty="0"/>
              <a:t>循环，要么将它们传递给任意可以进行迭代的函数和结构。大多数时候生成器是以函数来实现的。然而，它们并不返回一个值，而是</a:t>
            </a:r>
            <a:r>
              <a:rPr lang="en-US" altLang="zh-CN" sz="1400" dirty="0"/>
              <a:t>yield(</a:t>
            </a:r>
            <a:r>
              <a:rPr lang="zh-CN" altLang="en-US" sz="1400" dirty="0"/>
              <a:t>产生</a:t>
            </a:r>
            <a:r>
              <a:rPr lang="en-US" altLang="zh-CN" sz="1400" dirty="0"/>
              <a:t>)</a:t>
            </a:r>
            <a:r>
              <a:rPr lang="zh-CN" altLang="en-US" sz="1400" dirty="0"/>
              <a:t>一个值。</a:t>
            </a:r>
            <a:endParaRPr lang="en-US" altLang="zh-CN" sz="1400" dirty="0"/>
          </a:p>
          <a:p>
            <a:pPr marL="0" indent="0">
              <a:buNone/>
            </a:pPr>
            <a:endParaRPr lang="en-US" altLang="zh-CN" sz="1400" dirty="0"/>
          </a:p>
          <a:p>
            <a:pPr marL="0" indent="0">
              <a:buNone/>
            </a:pPr>
            <a:endParaRPr lang="en-US" altLang="zh-CN" sz="1400" dirty="0"/>
          </a:p>
        </p:txBody>
      </p:sp>
      <p:sp>
        <p:nvSpPr>
          <p:cNvPr id="11" name="箭头: 右 10">
            <a:extLst>
              <a:ext uri="{FF2B5EF4-FFF2-40B4-BE49-F238E27FC236}">
                <a16:creationId xmlns:a16="http://schemas.microsoft.com/office/drawing/2014/main" id="{C99B8CD0-FA7E-4202-8513-23E75C78718A}"/>
              </a:ext>
            </a:extLst>
          </p:cNvPr>
          <p:cNvSpPr/>
          <p:nvPr/>
        </p:nvSpPr>
        <p:spPr>
          <a:xfrm>
            <a:off x="7859871" y="3782644"/>
            <a:ext cx="792088" cy="656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特点</a:t>
            </a:r>
          </a:p>
        </p:txBody>
      </p:sp>
      <p:sp>
        <p:nvSpPr>
          <p:cNvPr id="12" name="矩形: 圆角 11">
            <a:extLst>
              <a:ext uri="{FF2B5EF4-FFF2-40B4-BE49-F238E27FC236}">
                <a16:creationId xmlns:a16="http://schemas.microsoft.com/office/drawing/2014/main" id="{DCA21976-393E-4FC1-BB10-8A2F1F02B587}"/>
              </a:ext>
            </a:extLst>
          </p:cNvPr>
          <p:cNvSpPr/>
          <p:nvPr/>
        </p:nvSpPr>
        <p:spPr>
          <a:xfrm>
            <a:off x="9118748" y="2000035"/>
            <a:ext cx="167359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t>延迟访问</a:t>
            </a:r>
          </a:p>
        </p:txBody>
      </p:sp>
      <p:sp>
        <p:nvSpPr>
          <p:cNvPr id="13" name="矩形: 圆角 12">
            <a:extLst>
              <a:ext uri="{FF2B5EF4-FFF2-40B4-BE49-F238E27FC236}">
                <a16:creationId xmlns:a16="http://schemas.microsoft.com/office/drawing/2014/main" id="{EEA9734D-86CF-47B0-8883-6E788948349A}"/>
              </a:ext>
            </a:extLst>
          </p:cNvPr>
          <p:cNvSpPr/>
          <p:nvPr/>
        </p:nvSpPr>
        <p:spPr>
          <a:xfrm>
            <a:off x="9163457" y="4372267"/>
            <a:ext cx="167359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t>节省内存</a:t>
            </a:r>
          </a:p>
        </p:txBody>
      </p:sp>
      <p:pic>
        <p:nvPicPr>
          <p:cNvPr id="14" name="图片 13">
            <a:extLst>
              <a:ext uri="{FF2B5EF4-FFF2-40B4-BE49-F238E27FC236}">
                <a16:creationId xmlns:a16="http://schemas.microsoft.com/office/drawing/2014/main" id="{159B157C-780A-456C-B8BF-5BD2B0CA6A1C}"/>
              </a:ext>
            </a:extLst>
          </p:cNvPr>
          <p:cNvPicPr>
            <a:picLocks noChangeAspect="1"/>
          </p:cNvPicPr>
          <p:nvPr/>
        </p:nvPicPr>
        <p:blipFill>
          <a:blip r:embed="rId2"/>
          <a:stretch>
            <a:fillRect/>
          </a:stretch>
        </p:blipFill>
        <p:spPr>
          <a:xfrm>
            <a:off x="1259615" y="1863160"/>
            <a:ext cx="6457950" cy="4495800"/>
          </a:xfrm>
          <a:prstGeom prst="rect">
            <a:avLst/>
          </a:prstGeom>
        </p:spPr>
      </p:pic>
      <p:sp>
        <p:nvSpPr>
          <p:cNvPr id="16" name="矩形: 圆角 15">
            <a:extLst>
              <a:ext uri="{FF2B5EF4-FFF2-40B4-BE49-F238E27FC236}">
                <a16:creationId xmlns:a16="http://schemas.microsoft.com/office/drawing/2014/main" id="{74A06B94-B27B-4846-8A64-9A06E05AC9D0}"/>
              </a:ext>
            </a:extLst>
          </p:cNvPr>
          <p:cNvSpPr/>
          <p:nvPr/>
        </p:nvSpPr>
        <p:spPr>
          <a:xfrm>
            <a:off x="9208165" y="5549204"/>
            <a:ext cx="1628885"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t>流式处理</a:t>
            </a:r>
          </a:p>
        </p:txBody>
      </p:sp>
      <p:sp>
        <p:nvSpPr>
          <p:cNvPr id="17" name="矩形: 圆角 16">
            <a:extLst>
              <a:ext uri="{FF2B5EF4-FFF2-40B4-BE49-F238E27FC236}">
                <a16:creationId xmlns:a16="http://schemas.microsoft.com/office/drawing/2014/main" id="{5CDB0394-3ADA-4AFA-921F-B16F3254D7DD}"/>
              </a:ext>
            </a:extLst>
          </p:cNvPr>
          <p:cNvSpPr/>
          <p:nvPr/>
        </p:nvSpPr>
        <p:spPr>
          <a:xfrm>
            <a:off x="9131261" y="3176972"/>
            <a:ext cx="167359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t>只能遍历一次</a:t>
            </a:r>
          </a:p>
        </p:txBody>
      </p:sp>
    </p:spTree>
    <p:extLst>
      <p:ext uri="{BB962C8B-B14F-4D97-AF65-F5344CB8AC3E}">
        <p14:creationId xmlns:p14="http://schemas.microsoft.com/office/powerpoint/2010/main" val="255641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7732655-067B-4706-941B-41C50DA0A813}"/>
              </a:ext>
            </a:extLst>
          </p:cNvPr>
          <p:cNvSpPr>
            <a:spLocks noGrp="1"/>
          </p:cNvSpPr>
          <p:nvPr>
            <p:ph idx="1"/>
          </p:nvPr>
        </p:nvSpPr>
        <p:spPr>
          <a:xfrm>
            <a:off x="1117309" y="332656"/>
            <a:ext cx="10157354" cy="5839544"/>
          </a:xfrm>
        </p:spPr>
        <p:txBody>
          <a:bodyPr>
            <a:normAutofit/>
          </a:bodyPr>
          <a:lstStyle/>
          <a:p>
            <a:r>
              <a:rPr lang="en-US" altLang="zh-CN" sz="1800" b="1" dirty="0"/>
              <a:t>4.2 </a:t>
            </a:r>
            <a:r>
              <a:rPr lang="zh-CN" altLang="en-US" sz="1800" b="1" dirty="0"/>
              <a:t>类与对象</a:t>
            </a:r>
            <a:endParaRPr lang="en-US" altLang="zh-CN" sz="1800" b="1" dirty="0"/>
          </a:p>
          <a:p>
            <a:pPr marL="0" indent="0">
              <a:buNone/>
            </a:pPr>
            <a:r>
              <a:rPr lang="zh-CN" altLang="en-US" sz="1400" b="1" dirty="0"/>
              <a:t>面向对象</a:t>
            </a:r>
            <a:r>
              <a:rPr lang="en-US" altLang="zh-CN" sz="1400" b="1" dirty="0"/>
              <a:t>:</a:t>
            </a:r>
            <a:r>
              <a:rPr lang="zh-CN" altLang="en-US" sz="1400" dirty="0"/>
              <a:t>面向对象是通过一个类来描述对象，用类来建立实例与实例之间的关系。一个对象包含了数据和操作数据的函数。</a:t>
            </a:r>
            <a:endParaRPr lang="en-US" altLang="zh-CN" sz="1400" dirty="0"/>
          </a:p>
          <a:p>
            <a:pPr marL="0" indent="0">
              <a:buNone/>
            </a:pPr>
            <a:r>
              <a:rPr lang="zh-CN" altLang="en-US" sz="1400" dirty="0"/>
              <a:t>面向对象的三大特性：</a:t>
            </a:r>
            <a:r>
              <a:rPr lang="zh-CN" altLang="en-US" sz="1400" b="1" dirty="0"/>
              <a:t>封装、继承、多态</a:t>
            </a:r>
            <a:endParaRPr lang="en-US" altLang="zh-CN" sz="1400" b="1" dirty="0"/>
          </a:p>
          <a:p>
            <a:pPr marL="0" indent="0">
              <a:buNone/>
            </a:pPr>
            <a:r>
              <a:rPr lang="zh-CN" altLang="en-US" sz="1400" b="1" dirty="0">
                <a:solidFill>
                  <a:srgbClr val="C00000"/>
                </a:solidFill>
              </a:rPr>
              <a:t>对象</a:t>
            </a:r>
            <a:r>
              <a:rPr lang="zh-CN" altLang="en-US" sz="1400" dirty="0"/>
              <a:t>是</a:t>
            </a:r>
            <a:r>
              <a:rPr lang="zh-CN" altLang="en-US" sz="1400" b="1" dirty="0"/>
              <a:t>类</a:t>
            </a:r>
            <a:r>
              <a:rPr lang="zh-CN" altLang="en-US" sz="1400" b="1" dirty="0">
                <a:solidFill>
                  <a:srgbClr val="C00000"/>
                </a:solidFill>
              </a:rPr>
              <a:t>实例化</a:t>
            </a:r>
            <a:endParaRPr lang="en-US" altLang="zh-CN" sz="1400" b="1" dirty="0">
              <a:solidFill>
                <a:srgbClr val="C00000"/>
              </a:solidFill>
            </a:endParaRPr>
          </a:p>
          <a:p>
            <a:pPr marL="0" indent="0">
              <a:buNone/>
            </a:pPr>
            <a:r>
              <a:rPr lang="zh-CN" altLang="en-US" sz="1400" b="1" dirty="0">
                <a:solidFill>
                  <a:srgbClr val="C00000"/>
                </a:solidFill>
              </a:rPr>
              <a:t>类</a:t>
            </a:r>
            <a:r>
              <a:rPr lang="zh-CN" altLang="en-US" sz="1400" b="1" dirty="0"/>
              <a:t>：属性，方法</a:t>
            </a:r>
            <a:endParaRPr lang="en-US" altLang="zh-CN" sz="1400" b="1" dirty="0"/>
          </a:p>
          <a:p>
            <a:pPr marL="0" indent="0">
              <a:buNone/>
            </a:pPr>
            <a:r>
              <a:rPr lang="zh-CN" altLang="en-US" sz="1400" b="1" dirty="0">
                <a:solidFill>
                  <a:srgbClr val="C00000"/>
                </a:solidFill>
              </a:rPr>
              <a:t>语法：</a:t>
            </a:r>
            <a:endParaRPr lang="en-US" altLang="zh-CN" sz="1400" b="1" dirty="0">
              <a:solidFill>
                <a:srgbClr val="C00000"/>
              </a:solidFill>
            </a:endParaRPr>
          </a:p>
          <a:p>
            <a:pPr marL="0" indent="0">
              <a:buNone/>
            </a:pPr>
            <a:r>
              <a:rPr lang="en-US" altLang="zh-CN" sz="1400" b="1" dirty="0">
                <a:solidFill>
                  <a:srgbClr val="0070C0"/>
                </a:solidFill>
              </a:rPr>
              <a:t>class</a:t>
            </a:r>
            <a:r>
              <a:rPr lang="en-US" altLang="zh-CN" sz="1400" b="1" dirty="0"/>
              <a:t> </a:t>
            </a:r>
            <a:r>
              <a:rPr lang="en-US" altLang="zh-CN" sz="1400" b="1" dirty="0" err="1">
                <a:solidFill>
                  <a:srgbClr val="00B0F0"/>
                </a:solidFill>
              </a:rPr>
              <a:t>ClassName</a:t>
            </a:r>
            <a:r>
              <a:rPr lang="en-US" altLang="zh-CN" sz="1400" b="1" dirty="0"/>
              <a:t>(object):</a:t>
            </a:r>
          </a:p>
          <a:p>
            <a:pPr marL="0" indent="0">
              <a:buNone/>
            </a:pPr>
            <a:r>
              <a:rPr lang="en-US" altLang="zh-CN" sz="1400" b="1" dirty="0"/>
              <a:t>    """ docstring for </a:t>
            </a:r>
            <a:r>
              <a:rPr lang="en-US" altLang="zh-CN" sz="1400" b="1" dirty="0" err="1"/>
              <a:t>ClassName</a:t>
            </a:r>
            <a:r>
              <a:rPr lang="en-US" altLang="zh-CN" sz="1400" b="1" dirty="0"/>
              <a:t> """</a:t>
            </a:r>
          </a:p>
          <a:p>
            <a:pPr marL="0" indent="0">
              <a:buNone/>
            </a:pPr>
            <a:r>
              <a:rPr lang="en-US" altLang="zh-CN" sz="1400" b="1" dirty="0"/>
              <a:t>    </a:t>
            </a:r>
            <a:r>
              <a:rPr lang="en-US" altLang="zh-CN" sz="1400" b="1" dirty="0">
                <a:solidFill>
                  <a:srgbClr val="0070C0"/>
                </a:solidFill>
              </a:rPr>
              <a:t>def</a:t>
            </a:r>
            <a:r>
              <a:rPr lang="en-US" altLang="zh-CN" sz="1400" b="1" dirty="0"/>
              <a:t> </a:t>
            </a:r>
            <a:r>
              <a:rPr lang="en-US" altLang="zh-CN" sz="1400" b="1" dirty="0">
                <a:solidFill>
                  <a:srgbClr val="0070C0"/>
                </a:solidFill>
              </a:rPr>
              <a:t>__</a:t>
            </a:r>
            <a:r>
              <a:rPr lang="en-US" altLang="zh-CN" sz="1400" b="1" dirty="0" err="1">
                <a:solidFill>
                  <a:srgbClr val="0070C0"/>
                </a:solidFill>
              </a:rPr>
              <a:t>init</a:t>
            </a:r>
            <a:r>
              <a:rPr lang="en-US" altLang="zh-CN" sz="1400" b="1" dirty="0">
                <a:solidFill>
                  <a:srgbClr val="0070C0"/>
                </a:solidFill>
              </a:rPr>
              <a:t>__(</a:t>
            </a:r>
            <a:r>
              <a:rPr lang="en-US" altLang="zh-CN" sz="1400" b="1" dirty="0"/>
              <a:t>self,  </a:t>
            </a:r>
            <a:r>
              <a:rPr lang="en-US" altLang="zh-CN" sz="1400" b="1" dirty="0" err="1"/>
              <a:t>arg</a:t>
            </a:r>
            <a:r>
              <a:rPr lang="en-US" altLang="zh-CN" sz="1400" b="1" dirty="0"/>
              <a:t>): #</a:t>
            </a:r>
            <a:r>
              <a:rPr lang="zh-CN" altLang="en-US" sz="1400" b="1" dirty="0"/>
              <a:t>构造函数 </a:t>
            </a:r>
            <a:r>
              <a:rPr lang="en-US" altLang="zh-CN" sz="1400" b="1" dirty="0"/>
              <a:t> </a:t>
            </a:r>
            <a:r>
              <a:rPr lang="zh-CN" altLang="en-US" sz="1400" b="1" dirty="0"/>
              <a:t>参数 </a:t>
            </a:r>
            <a:r>
              <a:rPr lang="en-US" altLang="zh-CN" sz="1400" b="1" dirty="0" err="1"/>
              <a:t>arg</a:t>
            </a:r>
            <a:endParaRPr lang="en-US" altLang="zh-CN" sz="1400" b="1" dirty="0"/>
          </a:p>
          <a:p>
            <a:pPr marL="0" indent="0">
              <a:buNone/>
            </a:pPr>
            <a:r>
              <a:rPr lang="en-US" altLang="zh-CN" sz="1400" b="1" dirty="0"/>
              <a:t>        </a:t>
            </a:r>
            <a:r>
              <a:rPr lang="en-US" altLang="zh-CN" sz="1400" b="1" dirty="0">
                <a:solidFill>
                  <a:srgbClr val="0070C0"/>
                </a:solidFill>
              </a:rPr>
              <a:t>super</a:t>
            </a:r>
            <a:r>
              <a:rPr lang="en-US" altLang="zh-CN" sz="1400" b="1" dirty="0"/>
              <a:t>(</a:t>
            </a:r>
            <a:r>
              <a:rPr lang="en-US" altLang="zh-CN" sz="1400" b="1" dirty="0" err="1">
                <a:solidFill>
                  <a:srgbClr val="00B0F0"/>
                </a:solidFill>
              </a:rPr>
              <a:t>ClassName</a:t>
            </a:r>
            <a:r>
              <a:rPr lang="en-US" altLang="zh-CN" sz="1400" b="1" dirty="0"/>
              <a:t>, </a:t>
            </a:r>
            <a:r>
              <a:rPr lang="en-US" altLang="zh-CN" sz="1400" b="1" dirty="0">
                <a:solidFill>
                  <a:srgbClr val="0070C0"/>
                </a:solidFill>
              </a:rPr>
              <a:t>self</a:t>
            </a:r>
            <a:r>
              <a:rPr lang="en-US" altLang="zh-CN" sz="1400" b="1" dirty="0"/>
              <a:t>).__</a:t>
            </a:r>
            <a:r>
              <a:rPr lang="en-US" altLang="zh-CN" sz="1400" b="1" dirty="0" err="1"/>
              <a:t>init</a:t>
            </a:r>
            <a:r>
              <a:rPr lang="en-US" altLang="zh-CN" sz="1400" b="1" dirty="0"/>
              <a:t>__()</a:t>
            </a:r>
          </a:p>
          <a:p>
            <a:pPr marL="0" indent="0">
              <a:buNone/>
            </a:pPr>
            <a:r>
              <a:rPr lang="en-US" altLang="zh-CN" sz="1400" b="1" dirty="0"/>
              <a:t>        </a:t>
            </a:r>
            <a:r>
              <a:rPr lang="en-US" altLang="zh-CN" sz="1400" b="1" dirty="0" err="1">
                <a:solidFill>
                  <a:srgbClr val="0070C0"/>
                </a:solidFill>
              </a:rPr>
              <a:t>self</a:t>
            </a:r>
            <a:r>
              <a:rPr lang="en-US" altLang="zh-CN" sz="1400" b="1" dirty="0" err="1"/>
              <a:t>.arg</a:t>
            </a:r>
            <a:r>
              <a:rPr lang="en-US" altLang="zh-CN" sz="1400" b="1" dirty="0"/>
              <a:t> = </a:t>
            </a:r>
            <a:r>
              <a:rPr lang="en-US" altLang="zh-CN" sz="1400" b="1" dirty="0" err="1"/>
              <a:t>arg</a:t>
            </a:r>
            <a:endParaRPr lang="en-US" altLang="zh-CN" sz="1400" b="1" dirty="0"/>
          </a:p>
          <a:p>
            <a:pPr marL="0" indent="0">
              <a:buNone/>
            </a:pPr>
            <a:endParaRPr lang="en-US" altLang="zh-CN" sz="1400" b="1" dirty="0"/>
          </a:p>
          <a:p>
            <a:pPr marL="0" indent="0">
              <a:buNone/>
            </a:pPr>
            <a:endParaRPr lang="en-US" altLang="zh-CN" sz="1400" b="1" dirty="0"/>
          </a:p>
          <a:p>
            <a:pPr marL="0" indent="0">
              <a:buNone/>
            </a:pPr>
            <a:endParaRPr lang="zh-CN" altLang="en-US" sz="1400" b="1" dirty="0"/>
          </a:p>
        </p:txBody>
      </p:sp>
    </p:spTree>
    <p:extLst>
      <p:ext uri="{BB962C8B-B14F-4D97-AF65-F5344CB8AC3E}">
        <p14:creationId xmlns:p14="http://schemas.microsoft.com/office/powerpoint/2010/main" val="2717616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9C0CE72-1149-45A4-AEC0-5E171F1260AA}"/>
              </a:ext>
            </a:extLst>
          </p:cNvPr>
          <p:cNvSpPr txBox="1"/>
          <p:nvPr/>
        </p:nvSpPr>
        <p:spPr>
          <a:xfrm>
            <a:off x="1701924" y="2348880"/>
            <a:ext cx="184731" cy="461665"/>
          </a:xfrm>
          <a:prstGeom prst="rect">
            <a:avLst/>
          </a:prstGeom>
          <a:noFill/>
        </p:spPr>
        <p:txBody>
          <a:bodyPr wrap="square" rtlCol="0">
            <a:spAutoFit/>
          </a:bodyPr>
          <a:lstStyle/>
          <a:p>
            <a:endParaRPr lang="zh-CN" altLang="en-US" dirty="0"/>
          </a:p>
        </p:txBody>
      </p:sp>
      <p:sp>
        <p:nvSpPr>
          <p:cNvPr id="11" name="文本框 10">
            <a:extLst>
              <a:ext uri="{FF2B5EF4-FFF2-40B4-BE49-F238E27FC236}">
                <a16:creationId xmlns:a16="http://schemas.microsoft.com/office/drawing/2014/main" id="{DA5668B8-03BB-45F2-A199-E76C805CA1DF}"/>
              </a:ext>
            </a:extLst>
          </p:cNvPr>
          <p:cNvSpPr txBox="1"/>
          <p:nvPr/>
        </p:nvSpPr>
        <p:spPr>
          <a:xfrm>
            <a:off x="981844" y="764704"/>
            <a:ext cx="4752528" cy="5262979"/>
          </a:xfrm>
          <a:prstGeom prst="rect">
            <a:avLst/>
          </a:prstGeom>
          <a:solidFill>
            <a:schemeClr val="accent2">
              <a:lumMod val="40000"/>
              <a:lumOff val="60000"/>
            </a:schemeClr>
          </a:solidFill>
        </p:spPr>
        <p:txBody>
          <a:bodyPr wrap="square" rtlCol="0">
            <a:spAutoFit/>
          </a:bodyPr>
          <a:lstStyle/>
          <a:p>
            <a:r>
              <a:rPr lang="en-US" altLang="zh-CN" sz="1400" dirty="0"/>
              <a:t>import sys</a:t>
            </a:r>
          </a:p>
          <a:p>
            <a:r>
              <a:rPr lang="en-US" altLang="zh-CN" sz="1400" dirty="0"/>
              <a:t>class Book(object):</a:t>
            </a:r>
          </a:p>
          <a:p>
            <a:r>
              <a:rPr lang="en-US" altLang="zh-CN" sz="1400" dirty="0"/>
              <a:t>    """docstring for </a:t>
            </a:r>
            <a:r>
              <a:rPr lang="en-US" altLang="zh-CN" sz="1400" dirty="0" err="1"/>
              <a:t>ClassName</a:t>
            </a:r>
            <a:r>
              <a:rPr lang="en-US" altLang="zh-CN" sz="1400" dirty="0"/>
              <a:t>"""</a:t>
            </a:r>
          </a:p>
          <a:p>
            <a:r>
              <a:rPr lang="en-US" altLang="zh-CN" sz="1400" dirty="0"/>
              <a:t>    # </a:t>
            </a:r>
            <a:r>
              <a:rPr lang="zh-CN" altLang="en-US" sz="1400" dirty="0"/>
              <a:t>类的属性 </a:t>
            </a:r>
            <a:r>
              <a:rPr lang="en-US" altLang="zh-CN" sz="1400" dirty="0"/>
              <a:t>#</a:t>
            </a:r>
          </a:p>
          <a:p>
            <a:r>
              <a:rPr lang="en-US" altLang="zh-CN" sz="1400" dirty="0"/>
              <a:t>    __category = '</a:t>
            </a:r>
            <a:r>
              <a:rPr lang="zh-CN" altLang="en-US" sz="1400" dirty="0"/>
              <a:t>文学</a:t>
            </a:r>
            <a:r>
              <a:rPr lang="en-US" altLang="zh-CN" sz="1400" dirty="0"/>
              <a:t>' # </a:t>
            </a:r>
            <a:r>
              <a:rPr lang="zh-CN" altLang="en-US" sz="1400" dirty="0"/>
              <a:t>私有属性</a:t>
            </a:r>
          </a:p>
          <a:p>
            <a:r>
              <a:rPr lang="zh-CN" altLang="en-US" sz="1400" dirty="0"/>
              <a:t> </a:t>
            </a:r>
          </a:p>
          <a:p>
            <a:endParaRPr lang="zh-CN" altLang="en-US" sz="1400" dirty="0"/>
          </a:p>
          <a:p>
            <a:r>
              <a:rPr lang="zh-CN" altLang="en-US" sz="1400" dirty="0"/>
              <a:t>    </a:t>
            </a:r>
            <a:r>
              <a:rPr lang="en-US" altLang="zh-CN" sz="1400" dirty="0"/>
              <a:t>name = '' # </a:t>
            </a:r>
            <a:r>
              <a:rPr lang="zh-CN" altLang="en-US" sz="1400" dirty="0"/>
              <a:t>名字   </a:t>
            </a:r>
            <a:r>
              <a:rPr lang="en-US" altLang="zh-CN" sz="1400" dirty="0"/>
              <a:t># </a:t>
            </a:r>
            <a:r>
              <a:rPr lang="zh-CN" altLang="en-US" sz="1400" dirty="0"/>
              <a:t>公有属性</a:t>
            </a:r>
          </a:p>
          <a:p>
            <a:r>
              <a:rPr lang="zh-CN" altLang="en-US" sz="1400" dirty="0"/>
              <a:t>    </a:t>
            </a:r>
            <a:r>
              <a:rPr lang="en-US" altLang="zh-CN" sz="1400" dirty="0" err="1"/>
              <a:t>page_cnt</a:t>
            </a:r>
            <a:r>
              <a:rPr lang="en-US" altLang="zh-CN" sz="1400" dirty="0"/>
              <a:t> = 0 # </a:t>
            </a:r>
            <a:r>
              <a:rPr lang="zh-CN" altLang="en-US" sz="1400" dirty="0"/>
              <a:t>页数</a:t>
            </a:r>
          </a:p>
          <a:p>
            <a:r>
              <a:rPr lang="zh-CN" altLang="en-US" sz="1400" dirty="0"/>
              <a:t>    </a:t>
            </a:r>
            <a:r>
              <a:rPr lang="en-US" altLang="zh-CN" sz="1400" dirty="0"/>
              <a:t>contents = [] # </a:t>
            </a:r>
            <a:r>
              <a:rPr lang="zh-CN" altLang="en-US" sz="1400" dirty="0"/>
              <a:t>书的内容</a:t>
            </a:r>
          </a:p>
          <a:p>
            <a:endParaRPr lang="zh-CN" altLang="en-US" sz="1400" dirty="0"/>
          </a:p>
          <a:p>
            <a:r>
              <a:rPr lang="zh-CN" altLang="en-US" sz="1400" dirty="0"/>
              <a:t>    </a:t>
            </a:r>
            <a:r>
              <a:rPr lang="en-US" altLang="zh-CN" sz="1400" dirty="0"/>
              <a:t>def __</a:t>
            </a:r>
            <a:r>
              <a:rPr lang="en-US" altLang="zh-CN" sz="1400" dirty="0" err="1"/>
              <a:t>init</a:t>
            </a:r>
            <a:r>
              <a:rPr lang="en-US" altLang="zh-CN" sz="1400" dirty="0"/>
              <a:t>__(self, name, page, contents): # </a:t>
            </a:r>
            <a:r>
              <a:rPr lang="zh-CN" altLang="en-US" sz="1400" dirty="0"/>
              <a:t>构造函数 </a:t>
            </a:r>
          </a:p>
          <a:p>
            <a:r>
              <a:rPr lang="zh-CN" altLang="en-US" sz="1400" dirty="0"/>
              <a:t>        </a:t>
            </a:r>
            <a:r>
              <a:rPr lang="en-US" altLang="zh-CN" sz="1400" dirty="0"/>
              <a:t>super(Book, self).__</a:t>
            </a:r>
            <a:r>
              <a:rPr lang="en-US" altLang="zh-CN" sz="1400" dirty="0" err="1"/>
              <a:t>init</a:t>
            </a:r>
            <a:r>
              <a:rPr lang="en-US" altLang="zh-CN" sz="1400" dirty="0"/>
              <a:t>__()</a:t>
            </a:r>
          </a:p>
          <a:p>
            <a:r>
              <a:rPr lang="en-US" altLang="zh-CN" sz="1400" dirty="0"/>
              <a:t>        self.name = name</a:t>
            </a:r>
          </a:p>
          <a:p>
            <a:r>
              <a:rPr lang="en-US" altLang="zh-CN" sz="1400" dirty="0"/>
              <a:t>        </a:t>
            </a:r>
            <a:r>
              <a:rPr lang="en-US" altLang="zh-CN" sz="1400" dirty="0" err="1"/>
              <a:t>self.page</a:t>
            </a:r>
            <a:r>
              <a:rPr lang="en-US" altLang="zh-CN" sz="1400" dirty="0"/>
              <a:t> = page</a:t>
            </a:r>
          </a:p>
          <a:p>
            <a:r>
              <a:rPr lang="en-US" altLang="zh-CN" sz="1400" dirty="0"/>
              <a:t>        </a:t>
            </a:r>
            <a:r>
              <a:rPr lang="en-US" altLang="zh-CN" sz="1400" dirty="0" err="1"/>
              <a:t>self.contents</a:t>
            </a:r>
            <a:r>
              <a:rPr lang="en-US" altLang="zh-CN" sz="1400" dirty="0"/>
              <a:t> = contents</a:t>
            </a:r>
          </a:p>
          <a:p>
            <a:endParaRPr lang="en-US" altLang="zh-CN" sz="1400" dirty="0"/>
          </a:p>
          <a:p>
            <a:r>
              <a:rPr lang="en-US" altLang="zh-CN" sz="1400" dirty="0"/>
              <a:t>    def __del__(self): # </a:t>
            </a:r>
            <a:r>
              <a:rPr lang="zh-CN" altLang="en-US" sz="1400" dirty="0"/>
              <a:t>析构函数</a:t>
            </a:r>
          </a:p>
          <a:p>
            <a:r>
              <a:rPr lang="zh-CN" altLang="en-US" sz="1400" dirty="0"/>
              <a:t>        </a:t>
            </a:r>
            <a:r>
              <a:rPr lang="en-US" altLang="zh-CN" sz="1400" dirty="0"/>
              <a:t>pass </a:t>
            </a:r>
          </a:p>
          <a:p>
            <a:endParaRPr lang="en-US" altLang="zh-CN" sz="1400" dirty="0"/>
          </a:p>
          <a:p>
            <a:r>
              <a:rPr lang="en-US" altLang="zh-CN" sz="1400" dirty="0"/>
              <a:t>    def __</a:t>
            </a:r>
            <a:r>
              <a:rPr lang="en-US" altLang="zh-CN" sz="1400" dirty="0" err="1"/>
              <a:t>read_category</a:t>
            </a:r>
            <a:r>
              <a:rPr lang="en-US" altLang="zh-CN" sz="1400" dirty="0"/>
              <a:t>(self): # </a:t>
            </a:r>
            <a:r>
              <a:rPr lang="zh-CN" altLang="en-US" sz="1400" dirty="0"/>
              <a:t>私有方法</a:t>
            </a:r>
          </a:p>
          <a:p>
            <a:r>
              <a:rPr lang="zh-CN" altLang="en-US" sz="1400" dirty="0"/>
              <a:t>        </a:t>
            </a:r>
            <a:r>
              <a:rPr lang="en-US" altLang="zh-CN" sz="1400" dirty="0"/>
              <a:t>return </a:t>
            </a:r>
            <a:r>
              <a:rPr lang="en-US" altLang="zh-CN" sz="1400" dirty="0" err="1"/>
              <a:t>self.__category</a:t>
            </a:r>
            <a:endParaRPr lang="en-US" altLang="zh-CN" sz="1400" dirty="0"/>
          </a:p>
          <a:p>
            <a:endParaRPr lang="en-US" altLang="zh-CN" sz="1400" dirty="0"/>
          </a:p>
          <a:p>
            <a:endParaRPr lang="en-US" altLang="zh-CN" sz="1400" dirty="0"/>
          </a:p>
        </p:txBody>
      </p:sp>
      <p:sp>
        <p:nvSpPr>
          <p:cNvPr id="13" name="文本框 12">
            <a:extLst>
              <a:ext uri="{FF2B5EF4-FFF2-40B4-BE49-F238E27FC236}">
                <a16:creationId xmlns:a16="http://schemas.microsoft.com/office/drawing/2014/main" id="{AA3FCAB1-16ED-467A-BCBB-7EBF8BD374A0}"/>
              </a:ext>
            </a:extLst>
          </p:cNvPr>
          <p:cNvSpPr txBox="1"/>
          <p:nvPr/>
        </p:nvSpPr>
        <p:spPr>
          <a:xfrm>
            <a:off x="5806380" y="764704"/>
            <a:ext cx="4752528" cy="5201424"/>
          </a:xfrm>
          <a:prstGeom prst="rect">
            <a:avLst/>
          </a:prstGeom>
          <a:solidFill>
            <a:schemeClr val="accent2">
              <a:lumMod val="40000"/>
              <a:lumOff val="60000"/>
            </a:schemeClr>
          </a:solidFill>
        </p:spPr>
        <p:txBody>
          <a:bodyPr wrap="square" rtlCol="0">
            <a:spAutoFit/>
          </a:bodyPr>
          <a:lstStyle/>
          <a:p>
            <a:r>
              <a:rPr lang="en-US" altLang="zh-CN" dirty="0"/>
              <a:t> </a:t>
            </a:r>
            <a:r>
              <a:rPr lang="en-US" altLang="zh-CN" sz="1400" dirty="0"/>
              <a:t>def read(self, page): # </a:t>
            </a:r>
            <a:r>
              <a:rPr lang="zh-CN" altLang="en-US" sz="1400" dirty="0"/>
              <a:t>类方法</a:t>
            </a:r>
          </a:p>
          <a:p>
            <a:r>
              <a:rPr lang="zh-CN" altLang="en-US" sz="1400" dirty="0"/>
              <a:t>        </a:t>
            </a:r>
            <a:r>
              <a:rPr lang="en-US" altLang="zh-CN" sz="1400" dirty="0"/>
              <a:t>content = 'Have not the page!' </a:t>
            </a:r>
          </a:p>
          <a:p>
            <a:r>
              <a:rPr lang="en-US" altLang="zh-CN" sz="1400" dirty="0"/>
              <a:t>        if page &gt; 0 and page &lt;= </a:t>
            </a:r>
            <a:r>
              <a:rPr lang="en-US" altLang="zh-CN" sz="1400" dirty="0" err="1"/>
              <a:t>self.page</a:t>
            </a:r>
            <a:r>
              <a:rPr lang="en-US" altLang="zh-CN" sz="1400" dirty="0"/>
              <a:t>:</a:t>
            </a:r>
          </a:p>
          <a:p>
            <a:r>
              <a:rPr lang="en-US" altLang="zh-CN" sz="1400" dirty="0"/>
              <a:t>            content = </a:t>
            </a:r>
            <a:r>
              <a:rPr lang="en-US" altLang="zh-CN" sz="1400" dirty="0" err="1"/>
              <a:t>self.contents</a:t>
            </a:r>
            <a:r>
              <a:rPr lang="en-US" altLang="zh-CN" sz="1400" dirty="0"/>
              <a:t>[page - 1] </a:t>
            </a:r>
          </a:p>
          <a:p>
            <a:endParaRPr lang="en-US" altLang="zh-CN" sz="1400" dirty="0"/>
          </a:p>
          <a:p>
            <a:r>
              <a:rPr lang="en-US" altLang="zh-CN" sz="1400" dirty="0"/>
              <a:t>        cate = self.__</a:t>
            </a:r>
            <a:r>
              <a:rPr lang="en-US" altLang="zh-CN" sz="1400" dirty="0" err="1"/>
              <a:t>read_category</a:t>
            </a:r>
            <a:r>
              <a:rPr lang="en-US" altLang="zh-CN" sz="1400" dirty="0"/>
              <a:t>() # </a:t>
            </a:r>
            <a:r>
              <a:rPr lang="zh-CN" altLang="en-US" sz="1400" dirty="0"/>
              <a:t>类别</a:t>
            </a:r>
          </a:p>
          <a:p>
            <a:r>
              <a:rPr lang="zh-CN" altLang="en-US" sz="1400" dirty="0"/>
              <a:t>        </a:t>
            </a:r>
            <a:r>
              <a:rPr lang="en-US" altLang="zh-CN" sz="1400" dirty="0"/>
              <a:t>ret = cate + ':' + content</a:t>
            </a:r>
          </a:p>
          <a:p>
            <a:endParaRPr lang="en-US" altLang="zh-CN" sz="1400" dirty="0"/>
          </a:p>
          <a:p>
            <a:r>
              <a:rPr lang="en-US" altLang="zh-CN" sz="1400" dirty="0"/>
              <a:t>        return ret</a:t>
            </a:r>
          </a:p>
          <a:p>
            <a:endParaRPr lang="en-US" altLang="zh-CN" sz="1400" dirty="0"/>
          </a:p>
          <a:p>
            <a:r>
              <a:rPr lang="en-US" altLang="zh-CN" sz="1400" dirty="0"/>
              <a:t>    @</a:t>
            </a:r>
            <a:r>
              <a:rPr lang="en-US" altLang="zh-CN" sz="1400" dirty="0" err="1"/>
              <a:t>staticmethod</a:t>
            </a:r>
            <a:endParaRPr lang="en-US" altLang="zh-CN" sz="1400" dirty="0"/>
          </a:p>
          <a:p>
            <a:r>
              <a:rPr lang="en-US" altLang="zh-CN" sz="1400" dirty="0"/>
              <a:t>    def about():</a:t>
            </a:r>
          </a:p>
          <a:p>
            <a:r>
              <a:rPr lang="en-US" altLang="zh-CN" sz="1400" dirty="0"/>
              <a:t>        return 'this is Book!’</a:t>
            </a:r>
          </a:p>
          <a:p>
            <a:endParaRPr lang="en-US" altLang="zh-CN" sz="1400" dirty="0"/>
          </a:p>
          <a:p>
            <a:r>
              <a:rPr lang="en-US" altLang="zh-CN" sz="1400" dirty="0"/>
              <a:t>b = Book('</a:t>
            </a:r>
            <a:r>
              <a:rPr lang="zh-CN" altLang="en-US" sz="1400" dirty="0"/>
              <a:t>三国演义</a:t>
            </a:r>
            <a:r>
              <a:rPr lang="en-US" altLang="zh-CN" sz="1400" dirty="0"/>
              <a:t>', 2, ['</a:t>
            </a:r>
            <a:r>
              <a:rPr lang="zh-CN" altLang="en-US" sz="1400" dirty="0"/>
              <a:t>滚滚长江东逝水</a:t>
            </a:r>
            <a:r>
              <a:rPr lang="en-US" altLang="zh-CN" sz="1400" dirty="0"/>
              <a:t>', '</a:t>
            </a:r>
            <a:r>
              <a:rPr lang="zh-CN" altLang="en-US" sz="1400" dirty="0"/>
              <a:t>浪花淘尽英雄</a:t>
            </a:r>
            <a:r>
              <a:rPr lang="en-US" altLang="zh-CN" sz="1400" dirty="0"/>
              <a:t>'])</a:t>
            </a:r>
          </a:p>
          <a:p>
            <a:endParaRPr lang="en-US" altLang="zh-CN" sz="1400" dirty="0"/>
          </a:p>
          <a:p>
            <a:r>
              <a:rPr lang="en-US" altLang="zh-CN" sz="1400" dirty="0"/>
              <a:t>a = </a:t>
            </a:r>
            <a:r>
              <a:rPr lang="en-US" altLang="zh-CN" sz="1400" dirty="0" err="1"/>
              <a:t>Book.about</a:t>
            </a:r>
            <a:r>
              <a:rPr lang="en-US" altLang="zh-CN" sz="1400" dirty="0"/>
              <a:t>() # about</a:t>
            </a:r>
          </a:p>
          <a:p>
            <a:r>
              <a:rPr lang="en-US" altLang="zh-CN" sz="1400" dirty="0"/>
              <a:t>r = </a:t>
            </a:r>
            <a:r>
              <a:rPr lang="en-US" altLang="zh-CN" sz="1400" dirty="0" err="1"/>
              <a:t>b.read</a:t>
            </a:r>
            <a:r>
              <a:rPr lang="en-US" altLang="zh-CN" sz="1400" dirty="0"/>
              <a:t>(2)</a:t>
            </a:r>
          </a:p>
          <a:p>
            <a:endParaRPr lang="en-US" altLang="zh-CN" sz="1400" dirty="0"/>
          </a:p>
          <a:p>
            <a:r>
              <a:rPr lang="en-US" altLang="zh-CN" sz="1400" dirty="0"/>
              <a:t>print(r)</a:t>
            </a:r>
          </a:p>
          <a:p>
            <a:endParaRPr lang="en-US" altLang="zh-CN" sz="1400" dirty="0"/>
          </a:p>
          <a:p>
            <a:endParaRPr lang="en-US" altLang="zh-CN" sz="1400" dirty="0"/>
          </a:p>
          <a:p>
            <a:endParaRPr lang="en-US" altLang="zh-CN" sz="1400" dirty="0"/>
          </a:p>
        </p:txBody>
      </p:sp>
    </p:spTree>
    <p:extLst>
      <p:ext uri="{BB962C8B-B14F-4D97-AF65-F5344CB8AC3E}">
        <p14:creationId xmlns:p14="http://schemas.microsoft.com/office/powerpoint/2010/main" val="167688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8D715EE-1BCC-4BF3-88E1-EF8E5BDEC635}"/>
              </a:ext>
            </a:extLst>
          </p:cNvPr>
          <p:cNvSpPr>
            <a:spLocks noGrp="1"/>
          </p:cNvSpPr>
          <p:nvPr>
            <p:ph idx="1"/>
          </p:nvPr>
        </p:nvSpPr>
        <p:spPr>
          <a:xfrm>
            <a:off x="1117309" y="620688"/>
            <a:ext cx="10157354" cy="5551512"/>
          </a:xfrm>
        </p:spPr>
        <p:txBody>
          <a:bodyPr>
            <a:normAutofit/>
          </a:bodyPr>
          <a:lstStyle/>
          <a:p>
            <a:r>
              <a:rPr lang="en-US" altLang="zh-CN" dirty="0"/>
              <a:t>VMware Workstation</a:t>
            </a:r>
          </a:p>
          <a:p>
            <a:pPr marL="0" indent="0">
              <a:buNone/>
            </a:pPr>
            <a:r>
              <a:rPr lang="en-US" altLang="zh-CN" sz="1400" dirty="0"/>
              <a:t>VMware workstation</a:t>
            </a:r>
            <a:r>
              <a:rPr lang="zh-CN" altLang="en-US" sz="1400" dirty="0"/>
              <a:t>提供了一个完全虚拟化的平台。 </a:t>
            </a:r>
            <a:br>
              <a:rPr lang="zh-CN" altLang="en-US" sz="1400" dirty="0"/>
            </a:br>
            <a:r>
              <a:rPr lang="zh-CN" altLang="en-US" sz="1400" dirty="0"/>
              <a:t>在使用了</a:t>
            </a:r>
            <a:r>
              <a:rPr lang="en-US" altLang="zh-CN" sz="1400" dirty="0"/>
              <a:t>windows</a:t>
            </a:r>
            <a:r>
              <a:rPr lang="zh-CN" altLang="en-US" sz="1400" dirty="0"/>
              <a:t>操作系统的主机中，如果想使用</a:t>
            </a:r>
            <a:r>
              <a:rPr lang="en-US" altLang="zh-CN" sz="1400" dirty="0"/>
              <a:t>VMware workstation</a:t>
            </a:r>
            <a:r>
              <a:rPr lang="zh-CN" altLang="en-US" sz="1400" dirty="0"/>
              <a:t>虚拟化软件安装虚拟机，需要开启主机</a:t>
            </a:r>
            <a:r>
              <a:rPr lang="en-US" altLang="zh-CN" sz="1400" dirty="0"/>
              <a:t>BIOS</a:t>
            </a:r>
            <a:r>
              <a:rPr lang="zh-CN" altLang="en-US" sz="1400" dirty="0"/>
              <a:t>中</a:t>
            </a:r>
            <a:r>
              <a:rPr lang="en-US" altLang="zh-CN" sz="1400" dirty="0"/>
              <a:t>inter</a:t>
            </a:r>
            <a:r>
              <a:rPr lang="zh-CN" altLang="en-US" sz="1400" dirty="0"/>
              <a:t>或者</a:t>
            </a:r>
            <a:r>
              <a:rPr lang="en-US" altLang="zh-CN" sz="1400" dirty="0"/>
              <a:t>AMD</a:t>
            </a:r>
            <a:r>
              <a:rPr lang="zh-CN" altLang="en-US" sz="1400" dirty="0"/>
              <a:t>处理器虚拟化功能。 </a:t>
            </a:r>
            <a:endParaRPr lang="en-US" altLang="zh-CN" sz="1400" dirty="0"/>
          </a:p>
          <a:p>
            <a:pPr marL="0" indent="0">
              <a:buNone/>
            </a:pPr>
            <a:r>
              <a:rPr lang="zh-CN" altLang="en-US" sz="1400" dirty="0"/>
              <a:t>并且，如果希望使用微软的</a:t>
            </a:r>
            <a:r>
              <a:rPr lang="en-US" altLang="zh-CN" sz="1400" dirty="0" err="1"/>
              <a:t>hyper-v</a:t>
            </a:r>
            <a:r>
              <a:rPr lang="zh-CN" altLang="en-US" sz="1400" dirty="0"/>
              <a:t>虚拟化技术，则无法在同一个平台使用</a:t>
            </a:r>
            <a:r>
              <a:rPr lang="en-US" altLang="zh-CN" sz="1400" dirty="0"/>
              <a:t>VMware workstation</a:t>
            </a:r>
            <a:r>
              <a:rPr lang="zh-CN" altLang="en-US" sz="1400" dirty="0"/>
              <a:t>软件。 </a:t>
            </a:r>
            <a:br>
              <a:rPr lang="zh-CN" altLang="en-US" sz="1400" dirty="0"/>
            </a:br>
            <a:r>
              <a:rPr lang="zh-CN" altLang="en-US" sz="1400" dirty="0"/>
              <a:t>通过</a:t>
            </a:r>
            <a:r>
              <a:rPr lang="en-US" altLang="zh-CN" sz="1400" dirty="0"/>
              <a:t>VMware workstation</a:t>
            </a:r>
            <a:r>
              <a:rPr lang="zh-CN" altLang="en-US" sz="1400" dirty="0"/>
              <a:t>虚拟化软件，可以为客户机安装</a:t>
            </a:r>
            <a:r>
              <a:rPr lang="en-US" altLang="zh-CN" sz="1400" dirty="0"/>
              <a:t>windows</a:t>
            </a:r>
            <a:r>
              <a:rPr lang="zh-CN" altLang="en-US" sz="1400" dirty="0"/>
              <a:t>，</a:t>
            </a:r>
            <a:r>
              <a:rPr lang="en-US" altLang="zh-CN" sz="1400" dirty="0"/>
              <a:t>Linux</a:t>
            </a:r>
            <a:r>
              <a:rPr lang="zh-CN" altLang="en-US" sz="1400" dirty="0"/>
              <a:t>，</a:t>
            </a:r>
            <a:r>
              <a:rPr lang="en-US" altLang="zh-CN" sz="1400" dirty="0"/>
              <a:t>Unix</a:t>
            </a:r>
            <a:r>
              <a:rPr lang="zh-CN" altLang="en-US" sz="1400" dirty="0"/>
              <a:t>，</a:t>
            </a:r>
            <a:r>
              <a:rPr lang="en-US" altLang="zh-CN" sz="1400" dirty="0"/>
              <a:t>Mac</a:t>
            </a:r>
            <a:r>
              <a:rPr lang="zh-CN" altLang="en-US" sz="1400" dirty="0"/>
              <a:t>等操作系统，也可以安装</a:t>
            </a:r>
            <a:r>
              <a:rPr lang="en-US" altLang="zh-CN" sz="1400" dirty="0"/>
              <a:t>ESXI</a:t>
            </a:r>
            <a:r>
              <a:rPr lang="zh-CN" altLang="en-US" sz="1400" dirty="0"/>
              <a:t>，</a:t>
            </a:r>
            <a:r>
              <a:rPr lang="en-US" altLang="zh-CN" sz="1400" dirty="0"/>
              <a:t>XEN</a:t>
            </a:r>
            <a:r>
              <a:rPr lang="zh-CN" altLang="en-US" sz="1400" dirty="0"/>
              <a:t>等</a:t>
            </a:r>
            <a:r>
              <a:rPr lang="en-US" altLang="zh-CN" sz="1400" dirty="0" err="1"/>
              <a:t>hypervisio</a:t>
            </a:r>
            <a:r>
              <a:rPr lang="zh-CN" altLang="en-US" sz="1400" dirty="0"/>
              <a:t>平台。</a:t>
            </a:r>
            <a:endParaRPr lang="en-US" altLang="zh-CN" sz="1400" dirty="0"/>
          </a:p>
          <a:p>
            <a:pPr marL="0" indent="0">
              <a:buNone/>
            </a:pPr>
            <a:r>
              <a:rPr lang="en-US" altLang="zh-CN" sz="1600" dirty="0"/>
              <a:t>VMware workstation</a:t>
            </a:r>
            <a:r>
              <a:rPr lang="zh-CN" altLang="en-US" sz="1600" dirty="0"/>
              <a:t>提供了三类虚拟交换机：</a:t>
            </a:r>
          </a:p>
          <a:p>
            <a:pPr marL="0" indent="0">
              <a:lnSpc>
                <a:spcPct val="50000"/>
              </a:lnSpc>
              <a:buNone/>
            </a:pPr>
            <a:r>
              <a:rPr lang="zh-CN" altLang="en-US" sz="1300" b="1" dirty="0"/>
              <a:t>桥接网络模式：</a:t>
            </a:r>
            <a:r>
              <a:rPr lang="en-US" altLang="zh-CN" sz="1300" b="1" dirty="0"/>
              <a:t>bridge</a:t>
            </a:r>
            <a:endParaRPr lang="zh-CN" altLang="en-US" sz="1300" dirty="0"/>
          </a:p>
          <a:p>
            <a:pPr marL="0" indent="0">
              <a:lnSpc>
                <a:spcPct val="50000"/>
              </a:lnSpc>
              <a:buNone/>
            </a:pPr>
            <a:r>
              <a:rPr lang="zh-CN" altLang="en-US" sz="1300" b="1" dirty="0"/>
              <a:t>网络地址转换模式：</a:t>
            </a:r>
            <a:r>
              <a:rPr lang="en-US" altLang="zh-CN" sz="1300" b="1" dirty="0" err="1"/>
              <a:t>nat</a:t>
            </a:r>
            <a:endParaRPr lang="zh-CN" altLang="en-US" sz="1300" dirty="0"/>
          </a:p>
          <a:p>
            <a:pPr marL="0" indent="0">
              <a:lnSpc>
                <a:spcPct val="50000"/>
              </a:lnSpc>
              <a:buNone/>
            </a:pPr>
            <a:r>
              <a:rPr lang="zh-CN" altLang="en-US" sz="1300" b="1" dirty="0"/>
              <a:t>仅主机模式：</a:t>
            </a:r>
            <a:r>
              <a:rPr lang="en-US" altLang="zh-CN" sz="1300" b="1" dirty="0"/>
              <a:t>host-only</a:t>
            </a:r>
            <a:endParaRPr lang="zh-CN" altLang="en-US" sz="1300" dirty="0"/>
          </a:p>
          <a:p>
            <a:pPr marL="0" indent="0">
              <a:buNone/>
            </a:pPr>
            <a:endParaRPr lang="en-US" altLang="zh-CN" sz="1400" b="1" dirty="0">
              <a:solidFill>
                <a:srgbClr val="FF0000"/>
              </a:solidFill>
            </a:endParaRPr>
          </a:p>
          <a:p>
            <a:pPr marL="0" indent="0">
              <a:buNone/>
            </a:pPr>
            <a:endParaRPr lang="en-US" altLang="zh-CN" sz="1400" dirty="0"/>
          </a:p>
        </p:txBody>
      </p:sp>
      <p:pic>
        <p:nvPicPr>
          <p:cNvPr id="4" name="图片 3">
            <a:extLst>
              <a:ext uri="{FF2B5EF4-FFF2-40B4-BE49-F238E27FC236}">
                <a16:creationId xmlns:a16="http://schemas.microsoft.com/office/drawing/2014/main" id="{CC290F41-4CA1-4726-A17B-2DDEAF0A64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8588" y="2770383"/>
            <a:ext cx="1277807" cy="1252122"/>
          </a:xfrm>
          <a:prstGeom prst="rect">
            <a:avLst/>
          </a:prstGeom>
        </p:spPr>
      </p:pic>
      <p:pic>
        <p:nvPicPr>
          <p:cNvPr id="6" name="图片 5">
            <a:extLst>
              <a:ext uri="{FF2B5EF4-FFF2-40B4-BE49-F238E27FC236}">
                <a16:creationId xmlns:a16="http://schemas.microsoft.com/office/drawing/2014/main" id="{B9370C39-C596-4BED-8C06-AD083380496C}"/>
              </a:ext>
            </a:extLst>
          </p:cNvPr>
          <p:cNvPicPr>
            <a:picLocks noChangeAspect="1"/>
          </p:cNvPicPr>
          <p:nvPr/>
        </p:nvPicPr>
        <p:blipFill>
          <a:blip r:embed="rId3"/>
          <a:stretch>
            <a:fillRect/>
          </a:stretch>
        </p:blipFill>
        <p:spPr>
          <a:xfrm>
            <a:off x="1197868" y="4365104"/>
            <a:ext cx="8280920" cy="1663080"/>
          </a:xfrm>
          <a:prstGeom prst="rect">
            <a:avLst/>
          </a:prstGeom>
        </p:spPr>
      </p:pic>
    </p:spTree>
    <p:extLst>
      <p:ext uri="{BB962C8B-B14F-4D97-AF65-F5344CB8AC3E}">
        <p14:creationId xmlns:p14="http://schemas.microsoft.com/office/powerpoint/2010/main" val="354805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4E127EB-E14C-4A84-BD19-CE282DEB468C}"/>
              </a:ext>
            </a:extLst>
          </p:cNvPr>
          <p:cNvSpPr>
            <a:spLocks noGrp="1"/>
          </p:cNvSpPr>
          <p:nvPr>
            <p:ph idx="1"/>
          </p:nvPr>
        </p:nvSpPr>
        <p:spPr>
          <a:xfrm>
            <a:off x="1117309" y="620688"/>
            <a:ext cx="10157354" cy="5551512"/>
          </a:xfrm>
        </p:spPr>
        <p:txBody>
          <a:bodyPr>
            <a:normAutofit/>
          </a:bodyPr>
          <a:lstStyle/>
          <a:p>
            <a:pPr marL="342900" indent="-342900">
              <a:buAutoNum type="arabicParenR"/>
            </a:pPr>
            <a:r>
              <a:rPr lang="zh-CN" altLang="en-US" sz="1600" b="1" dirty="0"/>
              <a:t>类</a:t>
            </a:r>
            <a:r>
              <a:rPr lang="en-US" altLang="zh-CN" sz="1600" b="1" dirty="0"/>
              <a:t>-</a:t>
            </a:r>
            <a:r>
              <a:rPr lang="zh-CN" altLang="en-US" sz="1600" b="1" dirty="0"/>
              <a:t>封装（打包）</a:t>
            </a:r>
            <a:endParaRPr lang="en-US" altLang="zh-CN" sz="1600" b="1" dirty="0"/>
          </a:p>
          <a:p>
            <a:pPr marL="0" indent="0">
              <a:buNone/>
            </a:pPr>
            <a:r>
              <a:rPr lang="zh-CN" altLang="en-US" sz="1400" dirty="0"/>
              <a:t>将某些内容先封装到一个地方，等到需要的</a:t>
            </a:r>
            <a:endParaRPr lang="en-US" altLang="zh-CN" sz="1400" dirty="0"/>
          </a:p>
          <a:p>
            <a:pPr marL="0" indent="0">
              <a:lnSpc>
                <a:spcPts val="1680"/>
              </a:lnSpc>
              <a:buNone/>
            </a:pPr>
            <a:r>
              <a:rPr lang="zh-CN" altLang="en-US" sz="1400" b="1" dirty="0"/>
              <a:t>第一层面的封装：</a:t>
            </a:r>
            <a:r>
              <a:rPr lang="zh-CN" altLang="en-US" sz="1400" dirty="0"/>
              <a:t>创建类和对象时，分别创建两者的名称空间。只能通过类名加“</a:t>
            </a:r>
            <a:r>
              <a:rPr lang="en-US" altLang="zh-CN" sz="1400" dirty="0"/>
              <a:t>.”</a:t>
            </a:r>
            <a:r>
              <a:rPr lang="zh-CN" altLang="en-US" sz="1400" dirty="0"/>
              <a:t>或者</a:t>
            </a:r>
            <a:r>
              <a:rPr lang="en-US" altLang="zh-CN" sz="1400" dirty="0"/>
              <a:t>obj.</a:t>
            </a:r>
            <a:r>
              <a:rPr lang="zh-CN" altLang="en-US" sz="1400" dirty="0"/>
              <a:t>的方式访问里面的名字。</a:t>
            </a:r>
            <a:endParaRPr lang="en-US" altLang="zh-CN" sz="1400" dirty="0"/>
          </a:p>
          <a:p>
            <a:pPr marL="0" indent="0">
              <a:lnSpc>
                <a:spcPts val="1680"/>
              </a:lnSpc>
              <a:buNone/>
            </a:pPr>
            <a:r>
              <a:rPr lang="zh-CN" altLang="en-US" sz="1400" b="1" dirty="0"/>
              <a:t>第二层面的封装</a:t>
            </a:r>
            <a:r>
              <a:rPr lang="en-US" altLang="zh-CN" sz="1400" b="1" dirty="0"/>
              <a:t>:   </a:t>
            </a:r>
            <a:r>
              <a:rPr lang="zh-CN" altLang="en-US" sz="1400" dirty="0"/>
              <a:t>类中把某些属性和方法隐藏起来，或者定义为私有，只在类的内部使用，在类的外部无法访问，或者留下少量的接口</a:t>
            </a:r>
            <a:r>
              <a:rPr lang="en-US" altLang="zh-CN" sz="1400" dirty="0"/>
              <a:t>(</a:t>
            </a:r>
            <a:r>
              <a:rPr lang="zh-CN" altLang="en-US" sz="1400" dirty="0"/>
              <a:t>函数</a:t>
            </a:r>
            <a:r>
              <a:rPr lang="en-US" altLang="zh-CN" sz="1400" dirty="0"/>
              <a:t>)</a:t>
            </a:r>
            <a:r>
              <a:rPr lang="zh-CN" altLang="en-US" sz="1400" dirty="0"/>
              <a:t>供外部访问时候再去调用。</a:t>
            </a:r>
            <a:endParaRPr lang="en-US" altLang="zh-CN" sz="1400" dirty="0"/>
          </a:p>
          <a:p>
            <a:pPr marL="0" indent="0">
              <a:lnSpc>
                <a:spcPts val="1680"/>
              </a:lnSpc>
              <a:buNone/>
            </a:pPr>
            <a:r>
              <a:rPr lang="zh-CN" altLang="en-US" sz="1400" b="1" dirty="0"/>
              <a:t>实例：</a:t>
            </a:r>
            <a:endParaRPr lang="en-US" altLang="zh-CN" sz="1400" b="1" dirty="0"/>
          </a:p>
          <a:p>
            <a:pPr marL="0" indent="0">
              <a:lnSpc>
                <a:spcPts val="1680"/>
              </a:lnSpc>
              <a:buNone/>
            </a:pPr>
            <a:endParaRPr lang="en-US" altLang="zh-CN" sz="1400" b="1" dirty="0"/>
          </a:p>
          <a:p>
            <a:pPr marL="0" indent="0">
              <a:lnSpc>
                <a:spcPts val="1680"/>
              </a:lnSpc>
              <a:buNone/>
            </a:pPr>
            <a:endParaRPr lang="en-US" altLang="zh-CN" sz="1400" b="1" dirty="0"/>
          </a:p>
        </p:txBody>
      </p:sp>
      <p:pic>
        <p:nvPicPr>
          <p:cNvPr id="2" name="图片 1">
            <a:extLst>
              <a:ext uri="{FF2B5EF4-FFF2-40B4-BE49-F238E27FC236}">
                <a16:creationId xmlns:a16="http://schemas.microsoft.com/office/drawing/2014/main" id="{74049F43-2BE7-41B2-8E20-02D66621EA58}"/>
              </a:ext>
            </a:extLst>
          </p:cNvPr>
          <p:cNvPicPr>
            <a:picLocks noChangeAspect="1"/>
          </p:cNvPicPr>
          <p:nvPr/>
        </p:nvPicPr>
        <p:blipFill>
          <a:blip r:embed="rId2"/>
          <a:stretch>
            <a:fillRect/>
          </a:stretch>
        </p:blipFill>
        <p:spPr>
          <a:xfrm>
            <a:off x="1197868" y="3212976"/>
            <a:ext cx="6429375" cy="2419350"/>
          </a:xfrm>
          <a:prstGeom prst="rect">
            <a:avLst/>
          </a:prstGeom>
        </p:spPr>
      </p:pic>
    </p:spTree>
    <p:extLst>
      <p:ext uri="{BB962C8B-B14F-4D97-AF65-F5344CB8AC3E}">
        <p14:creationId xmlns:p14="http://schemas.microsoft.com/office/powerpoint/2010/main" val="2669814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0D6368D-8AE1-464F-82E1-2A14D70210EB}"/>
              </a:ext>
            </a:extLst>
          </p:cNvPr>
          <p:cNvSpPr>
            <a:spLocks noGrp="1"/>
          </p:cNvSpPr>
          <p:nvPr>
            <p:ph idx="1"/>
          </p:nvPr>
        </p:nvSpPr>
        <p:spPr>
          <a:xfrm>
            <a:off x="1117309" y="476672"/>
            <a:ext cx="10157354" cy="5695528"/>
          </a:xfrm>
        </p:spPr>
        <p:txBody>
          <a:bodyPr/>
          <a:lstStyle/>
          <a:p>
            <a:pPr marL="0" indent="0">
              <a:buNone/>
            </a:pPr>
            <a:r>
              <a:rPr lang="en-US" altLang="zh-CN" sz="1600" b="1" dirty="0"/>
              <a:t>2) </a:t>
            </a:r>
            <a:r>
              <a:rPr lang="zh-CN" altLang="en-US" sz="1600" b="1" dirty="0"/>
              <a:t>类</a:t>
            </a:r>
            <a:r>
              <a:rPr lang="en-US" altLang="zh-CN" sz="1600" b="1" dirty="0"/>
              <a:t>-</a:t>
            </a:r>
            <a:r>
              <a:rPr lang="zh-CN" altLang="en-US" sz="1600" b="1" dirty="0"/>
              <a:t>继承</a:t>
            </a:r>
            <a:endParaRPr lang="en-US" altLang="zh-CN" sz="1600" b="1" dirty="0"/>
          </a:p>
          <a:p>
            <a:pPr marL="0" indent="0">
              <a:buNone/>
            </a:pPr>
            <a:r>
              <a:rPr lang="zh-CN" altLang="en-US" sz="1400" dirty="0"/>
              <a:t>继承：它可以使用现有类的所有功能，并在无需重新编写原来的类的情况下对这些功能进行扩展，即</a:t>
            </a:r>
            <a:r>
              <a:rPr lang="zh-CN" altLang="en-US" sz="1400" b="1" dirty="0"/>
              <a:t>类的复用</a:t>
            </a:r>
            <a:r>
              <a:rPr lang="zh-CN" altLang="en-US" sz="1400" dirty="0"/>
              <a:t>。</a:t>
            </a:r>
            <a:endParaRPr lang="en-US" altLang="zh-CN" sz="1400" dirty="0"/>
          </a:p>
          <a:p>
            <a:pPr marL="0" indent="0">
              <a:buNone/>
            </a:pPr>
            <a:r>
              <a:rPr lang="zh-CN" altLang="en-US" sz="1400" dirty="0"/>
              <a:t>通过继承创建的新类称为“</a:t>
            </a:r>
            <a:r>
              <a:rPr lang="zh-CN" altLang="en-US" sz="1400" b="1" dirty="0">
                <a:solidFill>
                  <a:srgbClr val="993300"/>
                </a:solidFill>
              </a:rPr>
              <a:t>子类</a:t>
            </a:r>
            <a:r>
              <a:rPr lang="zh-CN" altLang="en-US" sz="1400" dirty="0"/>
              <a:t>”或“派生类”，被继承的类称为“</a:t>
            </a:r>
            <a:r>
              <a:rPr lang="zh-CN" altLang="en-US" sz="1400" b="1" dirty="0">
                <a:solidFill>
                  <a:srgbClr val="993300"/>
                </a:solidFill>
              </a:rPr>
              <a:t>基类</a:t>
            </a:r>
            <a:r>
              <a:rPr lang="zh-CN" altLang="en-US" sz="1400" dirty="0"/>
              <a:t>”、“父类”或“超类”，继承的过程，就是从一般到特殊的过程。在某些 </a:t>
            </a:r>
            <a:r>
              <a:rPr lang="en-US" altLang="zh-CN" sz="1400" dirty="0"/>
              <a:t>OOP </a:t>
            </a:r>
            <a:r>
              <a:rPr lang="zh-CN" altLang="en-US" sz="1400" dirty="0"/>
              <a:t>语言中，一个子类可以继承多个基类。但是一般情况下，一个子类只能有一个基类，要实现多重继承，可以通过多级继承来实现。</a:t>
            </a:r>
            <a:endParaRPr lang="en-US" altLang="zh-CN" sz="1400" dirty="0"/>
          </a:p>
          <a:p>
            <a:pPr marL="0" indent="0">
              <a:buNone/>
            </a:pPr>
            <a:r>
              <a:rPr lang="zh-CN" altLang="en-US" sz="1400" b="1" dirty="0"/>
              <a:t>继承实现</a:t>
            </a:r>
            <a:endParaRPr lang="en-US" altLang="zh-CN" sz="1400" b="1" dirty="0"/>
          </a:p>
          <a:p>
            <a:pPr marL="0" indent="0">
              <a:buNone/>
            </a:pPr>
            <a:endParaRPr lang="en-US" altLang="zh-CN" sz="1400" dirty="0"/>
          </a:p>
          <a:p>
            <a:pPr marL="0" indent="0">
              <a:buNone/>
            </a:pPr>
            <a:endParaRPr lang="zh-CN" altLang="en-US" dirty="0"/>
          </a:p>
        </p:txBody>
      </p:sp>
      <p:pic>
        <p:nvPicPr>
          <p:cNvPr id="4" name="图片 3">
            <a:extLst>
              <a:ext uri="{FF2B5EF4-FFF2-40B4-BE49-F238E27FC236}">
                <a16:creationId xmlns:a16="http://schemas.microsoft.com/office/drawing/2014/main" id="{51935B3C-6F85-48AB-8D04-54E7D13C0B6B}"/>
              </a:ext>
            </a:extLst>
          </p:cNvPr>
          <p:cNvPicPr>
            <a:picLocks noChangeAspect="1"/>
          </p:cNvPicPr>
          <p:nvPr/>
        </p:nvPicPr>
        <p:blipFill>
          <a:blip r:embed="rId2"/>
          <a:stretch>
            <a:fillRect/>
          </a:stretch>
        </p:blipFill>
        <p:spPr>
          <a:xfrm>
            <a:off x="1197868" y="2706731"/>
            <a:ext cx="3759985" cy="3689308"/>
          </a:xfrm>
          <a:prstGeom prst="rect">
            <a:avLst/>
          </a:prstGeom>
        </p:spPr>
      </p:pic>
      <p:sp>
        <p:nvSpPr>
          <p:cNvPr id="5" name="箭头: 右 4">
            <a:extLst>
              <a:ext uri="{FF2B5EF4-FFF2-40B4-BE49-F238E27FC236}">
                <a16:creationId xmlns:a16="http://schemas.microsoft.com/office/drawing/2014/main" id="{8176AFD0-411C-44E0-9F9D-15B018C60B4F}"/>
              </a:ext>
            </a:extLst>
          </p:cNvPr>
          <p:cNvSpPr/>
          <p:nvPr/>
        </p:nvSpPr>
        <p:spPr>
          <a:xfrm>
            <a:off x="5376715" y="3449300"/>
            <a:ext cx="74350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1C7F36E6-4092-462A-9629-81E375C3DFB0}"/>
              </a:ext>
            </a:extLst>
          </p:cNvPr>
          <p:cNvSpPr txBox="1"/>
          <p:nvPr/>
        </p:nvSpPr>
        <p:spPr>
          <a:xfrm>
            <a:off x="6539080" y="2706731"/>
            <a:ext cx="4146898" cy="1969770"/>
          </a:xfrm>
          <a:prstGeom prst="rect">
            <a:avLst/>
          </a:prstGeom>
          <a:solidFill>
            <a:schemeClr val="accent4">
              <a:lumMod val="60000"/>
              <a:lumOff val="40000"/>
            </a:schemeClr>
          </a:solidFill>
        </p:spPr>
        <p:txBody>
          <a:bodyPr wrap="square" rtlCol="0">
            <a:spAutoFit/>
          </a:bodyPr>
          <a:lstStyle/>
          <a:p>
            <a:r>
              <a:rPr lang="en-US" altLang="zh-CN" sz="1400" b="1" dirty="0"/>
              <a:t>super </a:t>
            </a:r>
            <a:r>
              <a:rPr lang="zh-CN" altLang="en-US" sz="1400" b="1" dirty="0"/>
              <a:t>函数</a:t>
            </a:r>
            <a:r>
              <a:rPr lang="en-US" altLang="zh-CN" sz="1400" b="1" dirty="0"/>
              <a:t>:</a:t>
            </a:r>
          </a:p>
          <a:p>
            <a:r>
              <a:rPr lang="zh-CN" altLang="en-US" sz="1400" b="1" dirty="0"/>
              <a:t>在类的继承中，如果重定义某个方法，该方法会覆盖父类的同名方法，但有时，我们希望能同时实现父类的功能，这时，我们就需要调用父类的方法了，可通过使用 </a:t>
            </a:r>
            <a:r>
              <a:rPr lang="en-US" altLang="zh-CN" sz="1400" b="1" dirty="0"/>
              <a:t>super </a:t>
            </a:r>
            <a:r>
              <a:rPr lang="zh-CN" altLang="en-US" sz="1400" b="1" dirty="0"/>
              <a:t>来实现。</a:t>
            </a:r>
            <a:endParaRPr lang="en-US" altLang="zh-CN" sz="1400" b="1" dirty="0"/>
          </a:p>
          <a:p>
            <a:endParaRPr lang="en-US" altLang="zh-CN" sz="1400" b="1" dirty="0"/>
          </a:p>
          <a:p>
            <a:endParaRPr lang="en-US" altLang="zh-CN" sz="1400" b="1" dirty="0"/>
          </a:p>
          <a:p>
            <a:endParaRPr lang="zh-CN" altLang="en-US" dirty="0"/>
          </a:p>
        </p:txBody>
      </p:sp>
    </p:spTree>
    <p:extLst>
      <p:ext uri="{BB962C8B-B14F-4D97-AF65-F5344CB8AC3E}">
        <p14:creationId xmlns:p14="http://schemas.microsoft.com/office/powerpoint/2010/main" val="64377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839D6DB-F8BE-4C1C-8C97-424A740C1E22}"/>
              </a:ext>
            </a:extLst>
          </p:cNvPr>
          <p:cNvSpPr>
            <a:spLocks noGrp="1"/>
          </p:cNvSpPr>
          <p:nvPr>
            <p:ph idx="1"/>
          </p:nvPr>
        </p:nvSpPr>
        <p:spPr>
          <a:xfrm>
            <a:off x="1117309" y="764704"/>
            <a:ext cx="10157354" cy="5407496"/>
          </a:xfrm>
        </p:spPr>
        <p:txBody>
          <a:bodyPr/>
          <a:lstStyle/>
          <a:p>
            <a:pPr marL="0" indent="0">
              <a:buNone/>
            </a:pPr>
            <a:r>
              <a:rPr lang="en-US" altLang="zh-CN" sz="1600" b="1" dirty="0"/>
              <a:t>3) </a:t>
            </a:r>
            <a:r>
              <a:rPr lang="zh-CN" altLang="en-US" sz="1600" b="1" dirty="0"/>
              <a:t>类</a:t>
            </a:r>
            <a:r>
              <a:rPr lang="en-US" altLang="zh-CN" sz="1600" b="1" dirty="0"/>
              <a:t>-</a:t>
            </a:r>
            <a:r>
              <a:rPr lang="zh-CN" altLang="en-US" sz="1600" b="1" dirty="0"/>
              <a:t>多态</a:t>
            </a:r>
            <a:endParaRPr lang="en-US" altLang="zh-CN" sz="1600" b="1" dirty="0"/>
          </a:p>
          <a:p>
            <a:pPr marL="0" indent="0">
              <a:buNone/>
            </a:pPr>
            <a:r>
              <a:rPr lang="zh-CN" altLang="en-US" sz="1400" b="1" dirty="0"/>
              <a:t>官方：</a:t>
            </a:r>
            <a:r>
              <a:rPr lang="zh-CN" altLang="en-US" sz="1400" dirty="0"/>
              <a:t>多态性是指具有不同功能的函数可以使用相同的函数名，这样就可以用一个函数名调用不同内容的函数。在面向对象方法中一般是这样表述多态性：向不同的对象发送同一条消息，不同的对象在接收时会产生不同的行为（即方法）。也就是说，每个对象可以用自己的方式去响应共同的消息，所谓消息，就是调用函数，不同的行为就是指不同的实现，即执行不同的函数。</a:t>
            </a:r>
            <a:endParaRPr lang="en-US" altLang="zh-CN" sz="1400" dirty="0"/>
          </a:p>
          <a:p>
            <a:pPr marL="0" indent="0">
              <a:buNone/>
            </a:pPr>
            <a:r>
              <a:rPr lang="zh-CN" altLang="en-US" sz="1400" b="1" dirty="0"/>
              <a:t>即：</a:t>
            </a:r>
            <a:r>
              <a:rPr lang="zh-CN" altLang="en-US" sz="1400" dirty="0"/>
              <a:t>例子中</a:t>
            </a:r>
            <a:r>
              <a:rPr lang="en-US" altLang="zh-CN" sz="1400" b="1" dirty="0" err="1"/>
              <a:t>read_book</a:t>
            </a:r>
            <a:r>
              <a:rPr lang="en-US" altLang="zh-CN" sz="1400" b="1" dirty="0"/>
              <a:t> </a:t>
            </a:r>
            <a:r>
              <a:rPr lang="zh-CN" altLang="en-US" sz="1400" dirty="0"/>
              <a:t>函数</a:t>
            </a:r>
            <a:r>
              <a:rPr lang="en-US" altLang="zh-CN" sz="1400" dirty="0"/>
              <a:t>, </a:t>
            </a:r>
            <a:r>
              <a:rPr lang="zh-CN" altLang="en-US" sz="1400" dirty="0"/>
              <a:t>子类覆盖父类中相同函数名的函数。字类可以选择重新实现父类中的方法，也可以使用父类的之前的方法，这样的效果叫做：</a:t>
            </a:r>
            <a:r>
              <a:rPr lang="zh-CN" altLang="en-US" sz="1400" b="1" dirty="0">
                <a:solidFill>
                  <a:srgbClr val="993300"/>
                </a:solidFill>
              </a:rPr>
              <a:t>多态</a:t>
            </a:r>
            <a:endParaRPr lang="en-US" altLang="zh-CN" sz="1400" b="1" dirty="0">
              <a:solidFill>
                <a:srgbClr val="993300"/>
              </a:solidFill>
            </a:endParaRPr>
          </a:p>
          <a:p>
            <a:pPr marL="0" indent="0">
              <a:buNone/>
            </a:pPr>
            <a:endParaRPr lang="en-US" altLang="zh-CN" sz="1400" b="1" dirty="0">
              <a:solidFill>
                <a:srgbClr val="993300"/>
              </a:solidFill>
            </a:endParaRPr>
          </a:p>
          <a:p>
            <a:pPr marL="0" indent="0">
              <a:buNone/>
            </a:pPr>
            <a:r>
              <a:rPr lang="en-US" altLang="zh-CN" sz="1400" b="1" dirty="0" err="1"/>
              <a:t>isinstance</a:t>
            </a:r>
            <a:r>
              <a:rPr lang="en-US" altLang="zh-CN" sz="1400" b="1" dirty="0"/>
              <a:t>  </a:t>
            </a:r>
            <a:r>
              <a:rPr lang="zh-CN" altLang="en-US" sz="1400" b="1" dirty="0"/>
              <a:t>函数：</a:t>
            </a:r>
            <a:r>
              <a:rPr lang="zh-CN" altLang="en-US" sz="1400" dirty="0"/>
              <a:t>来判断一个对象是否是一个已知的类型。</a:t>
            </a:r>
            <a:endParaRPr lang="en-US" altLang="zh-CN" sz="1400" dirty="0">
              <a:solidFill>
                <a:srgbClr val="993300"/>
              </a:solidFill>
            </a:endParaRPr>
          </a:p>
        </p:txBody>
      </p:sp>
      <p:pic>
        <p:nvPicPr>
          <p:cNvPr id="4" name="图片 3">
            <a:extLst>
              <a:ext uri="{FF2B5EF4-FFF2-40B4-BE49-F238E27FC236}">
                <a16:creationId xmlns:a16="http://schemas.microsoft.com/office/drawing/2014/main" id="{AB0DC18B-4030-4DDB-8644-9BE9BE6AD602}"/>
              </a:ext>
            </a:extLst>
          </p:cNvPr>
          <p:cNvPicPr>
            <a:picLocks noChangeAspect="1"/>
          </p:cNvPicPr>
          <p:nvPr/>
        </p:nvPicPr>
        <p:blipFill>
          <a:blip r:embed="rId2"/>
          <a:stretch>
            <a:fillRect/>
          </a:stretch>
        </p:blipFill>
        <p:spPr>
          <a:xfrm>
            <a:off x="1197868" y="3717032"/>
            <a:ext cx="4181475" cy="933450"/>
          </a:xfrm>
          <a:prstGeom prst="rect">
            <a:avLst/>
          </a:prstGeom>
        </p:spPr>
      </p:pic>
    </p:spTree>
    <p:extLst>
      <p:ext uri="{BB962C8B-B14F-4D97-AF65-F5344CB8AC3E}">
        <p14:creationId xmlns:p14="http://schemas.microsoft.com/office/powerpoint/2010/main" val="81492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35A8D32-6ED0-41D2-A2B1-21DECE7AD5EA}"/>
              </a:ext>
            </a:extLst>
          </p:cNvPr>
          <p:cNvSpPr>
            <a:spLocks noGrp="1"/>
          </p:cNvSpPr>
          <p:nvPr>
            <p:ph idx="1"/>
          </p:nvPr>
        </p:nvSpPr>
        <p:spPr>
          <a:xfrm>
            <a:off x="1117309" y="620688"/>
            <a:ext cx="10157354" cy="5551512"/>
          </a:xfrm>
        </p:spPr>
        <p:txBody>
          <a:bodyPr/>
          <a:lstStyle/>
          <a:p>
            <a:r>
              <a:rPr lang="en-US" altLang="zh-CN" dirty="0"/>
              <a:t>Python 2 </a:t>
            </a:r>
            <a:r>
              <a:rPr lang="zh-CN" altLang="en-US" dirty="0"/>
              <a:t>与 </a:t>
            </a:r>
            <a:r>
              <a:rPr lang="en-US" altLang="zh-CN" dirty="0"/>
              <a:t>Python3 </a:t>
            </a:r>
            <a:r>
              <a:rPr lang="zh-CN" altLang="en-US" dirty="0"/>
              <a:t>区别</a:t>
            </a:r>
            <a:endParaRPr lang="en-US" altLang="zh-CN" dirty="0"/>
          </a:p>
          <a:p>
            <a:pPr marL="0" lvl="0" indent="0" fontAlgn="base">
              <a:lnSpc>
                <a:spcPct val="75000"/>
              </a:lnSpc>
              <a:spcAft>
                <a:spcPct val="0"/>
              </a:spcAft>
              <a:buNone/>
            </a:pPr>
            <a:r>
              <a:rPr lang="en-US" altLang="zh-CN" sz="1400" b="1" dirty="0"/>
              <a:t>1</a:t>
            </a:r>
            <a:r>
              <a:rPr lang="zh-CN" altLang="zh-CN" sz="1400" b="1" dirty="0"/>
              <a:t>.默认字符</a:t>
            </a:r>
          </a:p>
          <a:p>
            <a:pPr marL="0" lvl="0" indent="0" defTabSz="914400" eaLnBrk="0" fontAlgn="base" hangingPunct="0">
              <a:lnSpc>
                <a:spcPct val="100000"/>
              </a:lnSpc>
              <a:spcBef>
                <a:spcPct val="0"/>
              </a:spcBef>
              <a:spcAft>
                <a:spcPct val="0"/>
              </a:spcAft>
              <a:buSzTx/>
              <a:buNone/>
            </a:pPr>
            <a:r>
              <a:rPr lang="zh-CN" altLang="zh-CN" sz="1400" dirty="0">
                <a:latin typeface="Arial" panose="020B0604020202020204" pitchFamily="34" charset="0"/>
              </a:rPr>
              <a:t>python2中默认的字符串类型默认是ASCII，python3中默认的字符串类型是Unicode。</a:t>
            </a:r>
            <a:endParaRPr lang="en-US" altLang="zh-CN" sz="1400" dirty="0">
              <a:latin typeface="Arial" panose="020B0604020202020204" pitchFamily="34" charset="0"/>
            </a:endParaRPr>
          </a:p>
          <a:p>
            <a:pPr marL="0" lvl="0" indent="0" defTabSz="914400" eaLnBrk="0" fontAlgn="base" hangingPunct="0">
              <a:lnSpc>
                <a:spcPct val="100000"/>
              </a:lnSpc>
              <a:spcBef>
                <a:spcPct val="0"/>
              </a:spcBef>
              <a:spcAft>
                <a:spcPct val="0"/>
              </a:spcAft>
              <a:buSzTx/>
              <a:buNone/>
            </a:pPr>
            <a:endParaRPr lang="en-US" altLang="zh-CN" sz="1400" dirty="0">
              <a:latin typeface="Arial" panose="020B0604020202020204" pitchFamily="34" charset="0"/>
            </a:endParaRPr>
          </a:p>
          <a:p>
            <a:pPr marL="0" lvl="0" indent="0" defTabSz="914400" eaLnBrk="0" fontAlgn="base" hangingPunct="0">
              <a:lnSpc>
                <a:spcPct val="100000"/>
              </a:lnSpc>
              <a:spcBef>
                <a:spcPct val="0"/>
              </a:spcBef>
              <a:spcAft>
                <a:spcPct val="0"/>
              </a:spcAft>
              <a:buSzTx/>
              <a:buNone/>
            </a:pPr>
            <a:r>
              <a:rPr lang="en-US" altLang="zh-CN" sz="1400" dirty="0">
                <a:latin typeface="Arial" panose="020B0604020202020204" pitchFamily="34" charset="0"/>
              </a:rPr>
              <a:t>Python3.x</a:t>
            </a:r>
          </a:p>
          <a:p>
            <a:pPr marL="0" indent="0">
              <a:buNone/>
            </a:pPr>
            <a:endParaRPr lang="en-US" altLang="zh-CN" dirty="0"/>
          </a:p>
          <a:p>
            <a:pPr marL="0" indent="0">
              <a:buNone/>
            </a:pPr>
            <a:endParaRPr lang="en-US" altLang="zh-CN" dirty="0"/>
          </a:p>
          <a:p>
            <a:pPr marL="0" indent="0">
              <a:buNone/>
            </a:pPr>
            <a:endParaRPr lang="en-US" altLang="zh-CN" dirty="0"/>
          </a:p>
          <a:p>
            <a:pPr marL="0" indent="0" defTabSz="914400" eaLnBrk="0" fontAlgn="base" hangingPunct="0">
              <a:lnSpc>
                <a:spcPct val="100000"/>
              </a:lnSpc>
              <a:spcBef>
                <a:spcPct val="0"/>
              </a:spcBef>
              <a:spcAft>
                <a:spcPct val="0"/>
              </a:spcAft>
              <a:buSzTx/>
              <a:buNone/>
            </a:pPr>
            <a:r>
              <a:rPr lang="en-US" altLang="zh-CN" sz="1400" dirty="0">
                <a:latin typeface="Arial" panose="020B0604020202020204" pitchFamily="34" charset="0"/>
              </a:rPr>
              <a:t>Python2.x</a:t>
            </a:r>
          </a:p>
          <a:p>
            <a:pPr marL="0" indent="0">
              <a:buNone/>
            </a:pPr>
            <a:endParaRPr lang="en-US" altLang="zh-CN" dirty="0"/>
          </a:p>
        </p:txBody>
      </p:sp>
      <p:pic>
        <p:nvPicPr>
          <p:cNvPr id="4" name="图片 3">
            <a:extLst>
              <a:ext uri="{FF2B5EF4-FFF2-40B4-BE49-F238E27FC236}">
                <a16:creationId xmlns:a16="http://schemas.microsoft.com/office/drawing/2014/main" id="{75D3BFCF-13F8-4C9F-9B75-3EB892B725C3}"/>
              </a:ext>
            </a:extLst>
          </p:cNvPr>
          <p:cNvPicPr>
            <a:picLocks noChangeAspect="1"/>
          </p:cNvPicPr>
          <p:nvPr/>
        </p:nvPicPr>
        <p:blipFill>
          <a:blip r:embed="rId2"/>
          <a:stretch>
            <a:fillRect/>
          </a:stretch>
        </p:blipFill>
        <p:spPr>
          <a:xfrm>
            <a:off x="1197868" y="2276872"/>
            <a:ext cx="7671252" cy="1296144"/>
          </a:xfrm>
          <a:prstGeom prst="rect">
            <a:avLst/>
          </a:prstGeom>
        </p:spPr>
      </p:pic>
      <p:pic>
        <p:nvPicPr>
          <p:cNvPr id="5" name="图片 4">
            <a:extLst>
              <a:ext uri="{FF2B5EF4-FFF2-40B4-BE49-F238E27FC236}">
                <a16:creationId xmlns:a16="http://schemas.microsoft.com/office/drawing/2014/main" id="{C7E2ADCC-AB0F-42F1-87B4-F520250ADDCF}"/>
              </a:ext>
            </a:extLst>
          </p:cNvPr>
          <p:cNvPicPr>
            <a:picLocks noChangeAspect="1"/>
          </p:cNvPicPr>
          <p:nvPr/>
        </p:nvPicPr>
        <p:blipFill>
          <a:blip r:embed="rId3"/>
          <a:stretch>
            <a:fillRect/>
          </a:stretch>
        </p:blipFill>
        <p:spPr>
          <a:xfrm>
            <a:off x="1197868" y="4293096"/>
            <a:ext cx="4543425" cy="1685925"/>
          </a:xfrm>
          <a:prstGeom prst="rect">
            <a:avLst/>
          </a:prstGeom>
        </p:spPr>
      </p:pic>
    </p:spTree>
    <p:extLst>
      <p:ext uri="{BB962C8B-B14F-4D97-AF65-F5344CB8AC3E}">
        <p14:creationId xmlns:p14="http://schemas.microsoft.com/office/powerpoint/2010/main" val="277055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F975DE6-2BF1-4152-B23B-B544BCF62A34}"/>
              </a:ext>
            </a:extLst>
          </p:cNvPr>
          <p:cNvSpPr>
            <a:spLocks noGrp="1"/>
          </p:cNvSpPr>
          <p:nvPr>
            <p:ph idx="1"/>
          </p:nvPr>
        </p:nvSpPr>
        <p:spPr>
          <a:xfrm>
            <a:off x="1117309" y="692696"/>
            <a:ext cx="10157354" cy="5479504"/>
          </a:xfrm>
        </p:spPr>
        <p:txBody>
          <a:bodyPr>
            <a:normAutofit fontScale="92500" lnSpcReduction="20000"/>
          </a:bodyPr>
          <a:lstStyle/>
          <a:p>
            <a:pPr marL="0" indent="0">
              <a:buNone/>
            </a:pPr>
            <a:r>
              <a:rPr lang="en-US" altLang="zh-CN" sz="1500" b="1" dirty="0"/>
              <a:t>3.</a:t>
            </a:r>
            <a:r>
              <a:rPr lang="zh-CN" altLang="en-US" sz="1500" b="1" dirty="0"/>
              <a:t>字符串类型</a:t>
            </a:r>
            <a:endParaRPr lang="en-US" altLang="zh-CN" sz="1500" b="1" dirty="0"/>
          </a:p>
          <a:p>
            <a:pPr marL="0" indent="0">
              <a:buNone/>
            </a:pPr>
            <a:r>
              <a:rPr lang="zh-CN" altLang="zh-CN" sz="1400" dirty="0"/>
              <a:t>python中有两种字符类型：字节字符串和文本字符串。</a:t>
            </a:r>
          </a:p>
          <a:p>
            <a:pPr marL="0" indent="0">
              <a:buNone/>
            </a:pPr>
            <a:endParaRPr lang="en-US" altLang="zh-CN" sz="1400" dirty="0"/>
          </a:p>
          <a:p>
            <a:endParaRPr lang="en-US" altLang="zh-CN" sz="1400" dirty="0"/>
          </a:p>
          <a:p>
            <a:endParaRPr lang="en-US" altLang="zh-CN" sz="1400" dirty="0"/>
          </a:p>
          <a:p>
            <a:pPr marL="0" indent="0">
              <a:buNone/>
            </a:pPr>
            <a:r>
              <a:rPr lang="en-US" altLang="zh-CN" sz="1400" dirty="0"/>
              <a:t> </a:t>
            </a:r>
          </a:p>
          <a:p>
            <a:pPr marL="0" indent="0">
              <a:buNone/>
            </a:pPr>
            <a:r>
              <a:rPr lang="en-US" altLang="zh-CN" sz="1400" dirty="0"/>
              <a:t>Unicode </a:t>
            </a:r>
            <a:r>
              <a:rPr lang="zh-CN" altLang="en-US" sz="1400" dirty="0"/>
              <a:t>是「字符集」为每一个「字符」分配一个唯一的 </a:t>
            </a:r>
            <a:r>
              <a:rPr lang="en-US" altLang="zh-CN" sz="1400" dirty="0"/>
              <a:t>ID</a:t>
            </a:r>
            <a:r>
              <a:rPr lang="zh-CN" altLang="en-US" sz="1400" dirty="0"/>
              <a:t>（学名为码位 </a:t>
            </a:r>
            <a:r>
              <a:rPr lang="en-US" altLang="zh-CN" sz="1400" dirty="0"/>
              <a:t>/ </a:t>
            </a:r>
            <a:r>
              <a:rPr lang="zh-CN" altLang="en-US" sz="1400" dirty="0"/>
              <a:t>码点 </a:t>
            </a:r>
            <a:r>
              <a:rPr lang="en-US" altLang="zh-CN" sz="1400" dirty="0"/>
              <a:t>/ Code Point</a:t>
            </a:r>
            <a:r>
              <a:rPr lang="zh-CN" altLang="en-US" sz="1400" dirty="0"/>
              <a:t>）</a:t>
            </a:r>
          </a:p>
          <a:p>
            <a:pPr marL="0" indent="0">
              <a:buNone/>
            </a:pPr>
            <a:r>
              <a:rPr lang="zh-CN" altLang="en-US" sz="1400" dirty="0"/>
              <a:t>编码规则：将「码位」转换为字节序列的规则（编码</a:t>
            </a:r>
            <a:r>
              <a:rPr lang="en-US" altLang="zh-CN" sz="1400" dirty="0"/>
              <a:t>/</a:t>
            </a:r>
            <a:r>
              <a:rPr lang="zh-CN" altLang="en-US" sz="1400" dirty="0"/>
              <a:t>解码 可以理解为 加密</a:t>
            </a:r>
            <a:r>
              <a:rPr lang="en-US" altLang="zh-CN" sz="1400" dirty="0"/>
              <a:t>/</a:t>
            </a:r>
            <a:r>
              <a:rPr lang="zh-CN" altLang="en-US" sz="1400" dirty="0"/>
              <a:t>解密 的过程）</a:t>
            </a:r>
            <a:endParaRPr lang="en-US" altLang="zh-CN" sz="1400" dirty="0"/>
          </a:p>
          <a:p>
            <a:pPr marL="0" indent="0">
              <a:buNone/>
            </a:pPr>
            <a:r>
              <a:rPr lang="en-US" altLang="zh-CN" sz="1400" dirty="0"/>
              <a:t>【</a:t>
            </a:r>
            <a:r>
              <a:rPr lang="en-US" altLang="zh-CN" sz="1400" dirty="0">
                <a:solidFill>
                  <a:srgbClr val="FF0000"/>
                </a:solidFill>
              </a:rPr>
              <a:t>utf-8</a:t>
            </a:r>
            <a:r>
              <a:rPr lang="en-US" altLang="zh-CN" sz="1400" dirty="0"/>
              <a:t> </a:t>
            </a:r>
            <a:r>
              <a:rPr lang="en-US" altLang="zh-CN" sz="1400" dirty="0">
                <a:solidFill>
                  <a:srgbClr val="00B050"/>
                </a:solidFill>
              </a:rPr>
              <a:t>utf-16</a:t>
            </a:r>
            <a:r>
              <a:rPr lang="en-US" altLang="zh-CN" sz="1400" dirty="0"/>
              <a:t> </a:t>
            </a:r>
            <a:r>
              <a:rPr lang="en-US" altLang="zh-CN" sz="1400" dirty="0">
                <a:solidFill>
                  <a:srgbClr val="CC00CC"/>
                </a:solidFill>
              </a:rPr>
              <a:t>utf-32</a:t>
            </a:r>
            <a:r>
              <a:rPr lang="en-US" altLang="zh-CN" sz="1400" dirty="0"/>
              <a:t>】</a:t>
            </a:r>
            <a:endParaRPr lang="zh-CN" altLang="en-US" sz="1400" dirty="0"/>
          </a:p>
          <a:p>
            <a:pPr marL="0" indent="0">
              <a:buNone/>
            </a:pPr>
            <a:r>
              <a:rPr lang="en-US" altLang="zh-CN" sz="1400" dirty="0"/>
              <a:t>UTF-8</a:t>
            </a:r>
            <a:r>
              <a:rPr lang="zh-CN" altLang="en-US" sz="1400" dirty="0"/>
              <a:t>：</a:t>
            </a:r>
            <a:endParaRPr lang="en-US" altLang="zh-CN" sz="1400" dirty="0"/>
          </a:p>
          <a:p>
            <a:pPr marL="0" indent="0">
              <a:buNone/>
            </a:pPr>
            <a:r>
              <a:rPr lang="en-US" altLang="zh-CN" sz="1400" dirty="0"/>
              <a:t>U+ 0000 ~ U+ 007F: 0XXXXXXX </a:t>
            </a:r>
          </a:p>
          <a:p>
            <a:pPr marL="0" indent="0">
              <a:buNone/>
            </a:pPr>
            <a:r>
              <a:rPr lang="en-US" altLang="zh-CN" sz="1400" dirty="0"/>
              <a:t>U+ 0080 ~ U+ 07FF: 110XXXXX 10XXXXXX</a:t>
            </a:r>
          </a:p>
          <a:p>
            <a:pPr marL="0" indent="0">
              <a:buNone/>
            </a:pPr>
            <a:r>
              <a:rPr lang="en-US" altLang="zh-CN" sz="1400" dirty="0"/>
              <a:t> U+ 0800 ~ U+ FFFF: 1110XXXX 10XXXXXX </a:t>
            </a:r>
            <a:r>
              <a:rPr lang="en-US" altLang="zh-CN" sz="1400" dirty="0" err="1"/>
              <a:t>10XXXXXX</a:t>
            </a:r>
            <a:r>
              <a:rPr lang="en-US" altLang="zh-CN" sz="1400" dirty="0"/>
              <a:t> </a:t>
            </a:r>
          </a:p>
          <a:p>
            <a:pPr marL="0" indent="0">
              <a:buNone/>
            </a:pPr>
            <a:r>
              <a:rPr lang="en-US" altLang="zh-CN" sz="1400" dirty="0"/>
              <a:t>U+10000 ~ U+1FFFF: 11110XXX 10XXXXXX </a:t>
            </a:r>
            <a:r>
              <a:rPr lang="en-US" altLang="zh-CN" sz="1400" dirty="0" err="1"/>
              <a:t>10XXXXXX</a:t>
            </a:r>
            <a:r>
              <a:rPr lang="en-US" altLang="zh-CN" sz="1400" dirty="0"/>
              <a:t> </a:t>
            </a:r>
            <a:r>
              <a:rPr lang="en-US" altLang="zh-CN" sz="1400" dirty="0" err="1"/>
              <a:t>10XXXXXX</a:t>
            </a:r>
            <a:endParaRPr lang="en-US" altLang="zh-CN" sz="1400" dirty="0"/>
          </a:p>
          <a:p>
            <a:pPr marL="0" indent="0">
              <a:buNone/>
            </a:pPr>
            <a:endParaRPr lang="en-US" altLang="zh-CN" sz="1400" dirty="0"/>
          </a:p>
          <a:p>
            <a:pPr marL="0" indent="0">
              <a:buNone/>
            </a:pPr>
            <a:endParaRPr lang="en-US" altLang="zh-CN" sz="1400" dirty="0"/>
          </a:p>
        </p:txBody>
      </p:sp>
      <p:graphicFrame>
        <p:nvGraphicFramePr>
          <p:cNvPr id="2" name="表格 1">
            <a:extLst>
              <a:ext uri="{FF2B5EF4-FFF2-40B4-BE49-F238E27FC236}">
                <a16:creationId xmlns:a16="http://schemas.microsoft.com/office/drawing/2014/main" id="{208DD68C-BDDA-46CB-A01E-DFD14D5C4A13}"/>
              </a:ext>
            </a:extLst>
          </p:cNvPr>
          <p:cNvGraphicFramePr>
            <a:graphicFrameLocks noGrp="1"/>
          </p:cNvGraphicFramePr>
          <p:nvPr>
            <p:extLst>
              <p:ext uri="{D42A27DB-BD31-4B8C-83A1-F6EECF244321}">
                <p14:modId xmlns:p14="http://schemas.microsoft.com/office/powerpoint/2010/main" val="644194927"/>
              </p:ext>
            </p:extLst>
          </p:nvPr>
        </p:nvGraphicFramePr>
        <p:xfrm>
          <a:off x="1269876" y="1628800"/>
          <a:ext cx="5455395" cy="1101991"/>
        </p:xfrm>
        <a:graphic>
          <a:graphicData uri="http://schemas.openxmlformats.org/drawingml/2006/table">
            <a:tbl>
              <a:tblPr>
                <a:tableStyleId>{775DCB02-9BB8-47FD-8907-85C794F793BA}</a:tableStyleId>
              </a:tblPr>
              <a:tblGrid>
                <a:gridCol w="1818465">
                  <a:extLst>
                    <a:ext uri="{9D8B030D-6E8A-4147-A177-3AD203B41FA5}">
                      <a16:colId xmlns:a16="http://schemas.microsoft.com/office/drawing/2014/main" val="102217091"/>
                    </a:ext>
                  </a:extLst>
                </a:gridCol>
                <a:gridCol w="1818465">
                  <a:extLst>
                    <a:ext uri="{9D8B030D-6E8A-4147-A177-3AD203B41FA5}">
                      <a16:colId xmlns:a16="http://schemas.microsoft.com/office/drawing/2014/main" val="2161419012"/>
                    </a:ext>
                  </a:extLst>
                </a:gridCol>
                <a:gridCol w="1818465">
                  <a:extLst>
                    <a:ext uri="{9D8B030D-6E8A-4147-A177-3AD203B41FA5}">
                      <a16:colId xmlns:a16="http://schemas.microsoft.com/office/drawing/2014/main" val="2089976317"/>
                    </a:ext>
                  </a:extLst>
                </a:gridCol>
              </a:tblGrid>
              <a:tr h="370471">
                <a:tc>
                  <a:txBody>
                    <a:bodyPr/>
                    <a:lstStyle/>
                    <a:p>
                      <a:pPr algn="l" latinLnBrk="1"/>
                      <a:r>
                        <a:rPr lang="zh-CN" altLang="en-US" sz="1400" dirty="0">
                          <a:effectLst/>
                        </a:rPr>
                        <a:t>版本</a:t>
                      </a:r>
                      <a:endParaRPr lang="zh-CN" altLang="en-US" sz="1400" b="0" dirty="0">
                        <a:solidFill>
                          <a:srgbClr val="4F4F4F"/>
                        </a:solidFill>
                        <a:effectLst/>
                      </a:endParaRPr>
                    </a:p>
                  </a:txBody>
                  <a:tcPr marL="76200" marR="76200" marT="76200" marB="76200" anchor="ctr"/>
                </a:tc>
                <a:tc>
                  <a:txBody>
                    <a:bodyPr/>
                    <a:lstStyle/>
                    <a:p>
                      <a:pPr algn="l" latinLnBrk="1"/>
                      <a:r>
                        <a:rPr lang="en-US" sz="1400">
                          <a:effectLst/>
                        </a:rPr>
                        <a:t>python2</a:t>
                      </a:r>
                      <a:endParaRPr lang="en-US" sz="1400" b="0">
                        <a:solidFill>
                          <a:srgbClr val="4F4F4F"/>
                        </a:solidFill>
                        <a:effectLst/>
                      </a:endParaRPr>
                    </a:p>
                  </a:txBody>
                  <a:tcPr marL="76200" marR="76200" marT="76200" marB="76200" anchor="ctr"/>
                </a:tc>
                <a:tc>
                  <a:txBody>
                    <a:bodyPr/>
                    <a:lstStyle/>
                    <a:p>
                      <a:pPr algn="l" latinLnBrk="1"/>
                      <a:r>
                        <a:rPr lang="en-US" sz="1400">
                          <a:effectLst/>
                        </a:rPr>
                        <a:t>python3</a:t>
                      </a:r>
                      <a:endParaRPr lang="en-US" sz="1400" b="0">
                        <a:solidFill>
                          <a:srgbClr val="4F4F4F"/>
                        </a:solidFill>
                        <a:effectLst/>
                      </a:endParaRPr>
                    </a:p>
                  </a:txBody>
                  <a:tcPr marL="76200" marR="76200" marT="76200" marB="76200" anchor="ctr"/>
                </a:tc>
                <a:extLst>
                  <a:ext uri="{0D108BD9-81ED-4DB2-BD59-A6C34878D82A}">
                    <a16:rowId xmlns:a16="http://schemas.microsoft.com/office/drawing/2014/main" val="2701872247"/>
                  </a:ext>
                </a:extLst>
              </a:tr>
              <a:tr h="253956">
                <a:tc>
                  <a:txBody>
                    <a:bodyPr/>
                    <a:lstStyle/>
                    <a:p>
                      <a:pPr algn="l" latinLnBrk="1"/>
                      <a:r>
                        <a:rPr lang="zh-CN" altLang="en-US" sz="1400" dirty="0">
                          <a:effectLst/>
                        </a:rPr>
                        <a:t>字节字符串</a:t>
                      </a:r>
                      <a:endParaRPr lang="zh-CN" altLang="en-US" sz="1400" b="0" dirty="0">
                        <a:solidFill>
                          <a:srgbClr val="4F4F4F"/>
                        </a:solidFill>
                        <a:effectLst/>
                      </a:endParaRPr>
                    </a:p>
                  </a:txBody>
                  <a:tcPr marL="76200" marR="76200" marT="76200" marB="76200" anchor="ctr"/>
                </a:tc>
                <a:tc>
                  <a:txBody>
                    <a:bodyPr/>
                    <a:lstStyle/>
                    <a:p>
                      <a:pPr algn="l" latinLnBrk="1"/>
                      <a:r>
                        <a:rPr lang="en-US" sz="1400" dirty="0">
                          <a:effectLst/>
                        </a:rPr>
                        <a:t>str</a:t>
                      </a:r>
                      <a:endParaRPr lang="en-US" sz="1400" b="0" dirty="0">
                        <a:solidFill>
                          <a:srgbClr val="4F4F4F"/>
                        </a:solidFill>
                        <a:effectLst/>
                      </a:endParaRPr>
                    </a:p>
                  </a:txBody>
                  <a:tcPr marL="76200" marR="76200" marT="76200" marB="76200" anchor="ctr"/>
                </a:tc>
                <a:tc>
                  <a:txBody>
                    <a:bodyPr/>
                    <a:lstStyle/>
                    <a:p>
                      <a:pPr algn="l" latinLnBrk="1"/>
                      <a:r>
                        <a:rPr lang="en-US" sz="1400" dirty="0">
                          <a:effectLst/>
                        </a:rPr>
                        <a:t>bytes</a:t>
                      </a:r>
                      <a:endParaRPr lang="en-US" sz="1400" b="0" dirty="0">
                        <a:solidFill>
                          <a:srgbClr val="4F4F4F"/>
                        </a:solidFill>
                        <a:effectLst/>
                      </a:endParaRPr>
                    </a:p>
                  </a:txBody>
                  <a:tcPr marL="76200" marR="76200" marT="76200" marB="76200" anchor="ctr"/>
                </a:tc>
                <a:extLst>
                  <a:ext uri="{0D108BD9-81ED-4DB2-BD59-A6C34878D82A}">
                    <a16:rowId xmlns:a16="http://schemas.microsoft.com/office/drawing/2014/main" val="2770561765"/>
                  </a:ext>
                </a:extLst>
              </a:tr>
              <a:tr h="0">
                <a:tc>
                  <a:txBody>
                    <a:bodyPr/>
                    <a:lstStyle/>
                    <a:p>
                      <a:pPr algn="l" latinLnBrk="1"/>
                      <a:r>
                        <a:rPr lang="zh-CN" altLang="en-US" sz="1400" dirty="0">
                          <a:effectLst/>
                        </a:rPr>
                        <a:t>文本字符串</a:t>
                      </a:r>
                      <a:endParaRPr lang="zh-CN" altLang="en-US" sz="1400" b="0" dirty="0">
                        <a:solidFill>
                          <a:srgbClr val="4F4F4F"/>
                        </a:solidFill>
                        <a:effectLst/>
                      </a:endParaRPr>
                    </a:p>
                  </a:txBody>
                  <a:tcPr marL="76200" marR="76200" marT="76200" marB="76200" anchor="ctr"/>
                </a:tc>
                <a:tc>
                  <a:txBody>
                    <a:bodyPr/>
                    <a:lstStyle/>
                    <a:p>
                      <a:pPr algn="l" latinLnBrk="1"/>
                      <a:r>
                        <a:rPr lang="en-US" sz="1400" dirty="0">
                          <a:effectLst/>
                        </a:rPr>
                        <a:t>Unicode</a:t>
                      </a:r>
                      <a:endParaRPr lang="en-US" sz="1400" b="0" dirty="0">
                        <a:solidFill>
                          <a:srgbClr val="4F4F4F"/>
                        </a:solidFill>
                        <a:effectLst/>
                      </a:endParaRPr>
                    </a:p>
                  </a:txBody>
                  <a:tcPr marL="76200" marR="76200" marT="76200" marB="76200" anchor="ctr"/>
                </a:tc>
                <a:tc>
                  <a:txBody>
                    <a:bodyPr/>
                    <a:lstStyle/>
                    <a:p>
                      <a:pPr algn="l" latinLnBrk="1"/>
                      <a:r>
                        <a:rPr lang="en-US" sz="1400" dirty="0">
                          <a:effectLst/>
                        </a:rPr>
                        <a:t>str</a:t>
                      </a:r>
                      <a:endParaRPr lang="en-US" sz="1400" b="0" dirty="0">
                        <a:solidFill>
                          <a:srgbClr val="4F4F4F"/>
                        </a:solidFill>
                        <a:effectLst/>
                      </a:endParaRPr>
                    </a:p>
                  </a:txBody>
                  <a:tcPr marL="76200" marR="76200" marT="76200" marB="76200" anchor="ctr"/>
                </a:tc>
                <a:extLst>
                  <a:ext uri="{0D108BD9-81ED-4DB2-BD59-A6C34878D82A}">
                    <a16:rowId xmlns:a16="http://schemas.microsoft.com/office/drawing/2014/main" val="3806260781"/>
                  </a:ext>
                </a:extLst>
              </a:tr>
            </a:tbl>
          </a:graphicData>
        </a:graphic>
      </p:graphicFrame>
    </p:spTree>
    <p:extLst>
      <p:ext uri="{BB962C8B-B14F-4D97-AF65-F5344CB8AC3E}">
        <p14:creationId xmlns:p14="http://schemas.microsoft.com/office/powerpoint/2010/main" val="169396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右 3">
            <a:extLst>
              <a:ext uri="{FF2B5EF4-FFF2-40B4-BE49-F238E27FC236}">
                <a16:creationId xmlns:a16="http://schemas.microsoft.com/office/drawing/2014/main" id="{F7830867-A609-4E0A-848B-A18A4701B454}"/>
              </a:ext>
            </a:extLst>
          </p:cNvPr>
          <p:cNvSpPr/>
          <p:nvPr/>
        </p:nvSpPr>
        <p:spPr>
          <a:xfrm>
            <a:off x="1701924" y="1754376"/>
            <a:ext cx="2736304" cy="93610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严  </a:t>
            </a:r>
            <a:r>
              <a:rPr lang="en-US" altLang="zh-CN" dirty="0"/>
              <a:t>0x4e25</a:t>
            </a:r>
            <a:endParaRPr lang="zh-CN" altLang="en-US" dirty="0"/>
          </a:p>
        </p:txBody>
      </p:sp>
      <p:pic>
        <p:nvPicPr>
          <p:cNvPr id="5" name="图片 4">
            <a:extLst>
              <a:ext uri="{FF2B5EF4-FFF2-40B4-BE49-F238E27FC236}">
                <a16:creationId xmlns:a16="http://schemas.microsoft.com/office/drawing/2014/main" id="{BE5168A7-01E0-4DBC-8CAE-3CAB41D2DA12}"/>
              </a:ext>
            </a:extLst>
          </p:cNvPr>
          <p:cNvPicPr>
            <a:picLocks noChangeAspect="1"/>
          </p:cNvPicPr>
          <p:nvPr/>
        </p:nvPicPr>
        <p:blipFill>
          <a:blip r:embed="rId2"/>
          <a:stretch>
            <a:fillRect/>
          </a:stretch>
        </p:blipFill>
        <p:spPr>
          <a:xfrm>
            <a:off x="6454452" y="1050853"/>
            <a:ext cx="3927571" cy="2343150"/>
          </a:xfrm>
          <a:prstGeom prst="rect">
            <a:avLst/>
          </a:prstGeom>
        </p:spPr>
      </p:pic>
      <p:pic>
        <p:nvPicPr>
          <p:cNvPr id="6" name="图片 5">
            <a:extLst>
              <a:ext uri="{FF2B5EF4-FFF2-40B4-BE49-F238E27FC236}">
                <a16:creationId xmlns:a16="http://schemas.microsoft.com/office/drawing/2014/main" id="{9B821FEC-07E2-44E5-B50B-B8D98D71EF06}"/>
              </a:ext>
            </a:extLst>
          </p:cNvPr>
          <p:cNvPicPr>
            <a:picLocks noChangeAspect="1"/>
          </p:cNvPicPr>
          <p:nvPr/>
        </p:nvPicPr>
        <p:blipFill>
          <a:blip r:embed="rId3"/>
          <a:stretch>
            <a:fillRect/>
          </a:stretch>
        </p:blipFill>
        <p:spPr>
          <a:xfrm>
            <a:off x="6746029" y="3905222"/>
            <a:ext cx="3200400" cy="2209800"/>
          </a:xfrm>
          <a:prstGeom prst="rect">
            <a:avLst/>
          </a:prstGeom>
        </p:spPr>
      </p:pic>
      <p:sp>
        <p:nvSpPr>
          <p:cNvPr id="8" name="箭头: 右 7">
            <a:extLst>
              <a:ext uri="{FF2B5EF4-FFF2-40B4-BE49-F238E27FC236}">
                <a16:creationId xmlns:a16="http://schemas.microsoft.com/office/drawing/2014/main" id="{8CFF5069-0182-48F5-8C90-C104BE316E53}"/>
              </a:ext>
            </a:extLst>
          </p:cNvPr>
          <p:cNvSpPr/>
          <p:nvPr/>
        </p:nvSpPr>
        <p:spPr>
          <a:xfrm>
            <a:off x="1701924" y="4542070"/>
            <a:ext cx="2736304" cy="93610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r>
              <a:rPr lang="zh-CN" altLang="en-US" dirty="0"/>
              <a:t>  </a:t>
            </a:r>
            <a:r>
              <a:rPr lang="en-US" altLang="zh-CN" dirty="0"/>
              <a:t>0x0036</a:t>
            </a:r>
            <a:endParaRPr lang="zh-CN" altLang="en-US" dirty="0"/>
          </a:p>
        </p:txBody>
      </p:sp>
      <p:sp>
        <p:nvSpPr>
          <p:cNvPr id="9" name="文本框 8">
            <a:extLst>
              <a:ext uri="{FF2B5EF4-FFF2-40B4-BE49-F238E27FC236}">
                <a16:creationId xmlns:a16="http://schemas.microsoft.com/office/drawing/2014/main" id="{0B128838-630E-4C86-A416-01C71FD7CEDD}"/>
              </a:ext>
            </a:extLst>
          </p:cNvPr>
          <p:cNvSpPr txBox="1"/>
          <p:nvPr/>
        </p:nvSpPr>
        <p:spPr>
          <a:xfrm>
            <a:off x="1701924" y="2548348"/>
            <a:ext cx="4392488" cy="2616101"/>
          </a:xfrm>
          <a:prstGeom prst="rect">
            <a:avLst/>
          </a:prstGeom>
          <a:noFill/>
        </p:spPr>
        <p:txBody>
          <a:bodyPr wrap="square" rtlCol="0">
            <a:spAutoFit/>
          </a:bodyPr>
          <a:lstStyle/>
          <a:p>
            <a:r>
              <a:rPr lang="zh-CN" altLang="en-US" sz="1400" dirty="0"/>
              <a:t>第一种：</a:t>
            </a:r>
            <a:r>
              <a:rPr lang="en-US" altLang="zh-CN" sz="1400" dirty="0"/>
              <a:t>Unicode</a:t>
            </a:r>
            <a:r>
              <a:rPr lang="zh-CN" altLang="en-US" sz="1400" dirty="0"/>
              <a:t>从 </a:t>
            </a:r>
            <a:r>
              <a:rPr lang="en-US" altLang="zh-CN" sz="1400" dirty="0"/>
              <a:t>0x0000 </a:t>
            </a:r>
            <a:r>
              <a:rPr lang="zh-CN" altLang="en-US" sz="1400" dirty="0"/>
              <a:t>到 </a:t>
            </a:r>
            <a:r>
              <a:rPr lang="en-US" altLang="zh-CN" sz="1400" dirty="0"/>
              <a:t>0x007F </a:t>
            </a:r>
            <a:r>
              <a:rPr lang="zh-CN" altLang="en-US" sz="1400" dirty="0"/>
              <a:t>范围的，是不是有点熟悉？对，其实就是标准</a:t>
            </a:r>
            <a:r>
              <a:rPr lang="en-US" altLang="zh-CN" sz="1400" dirty="0"/>
              <a:t>ASCII</a:t>
            </a:r>
            <a:r>
              <a:rPr lang="zh-CN" altLang="en-US" sz="1400" dirty="0"/>
              <a:t>码里面的内容，所以直接去掉前面那个字节 </a:t>
            </a:r>
            <a:r>
              <a:rPr lang="en-US" altLang="zh-CN" sz="1400" dirty="0"/>
              <a:t>0x00</a:t>
            </a:r>
            <a:r>
              <a:rPr lang="zh-CN" altLang="en-US" sz="1400" dirty="0"/>
              <a:t>，使用其第二个字节（与</a:t>
            </a:r>
            <a:r>
              <a:rPr lang="en-US" altLang="zh-CN" sz="1400" dirty="0"/>
              <a:t>ASCII</a:t>
            </a:r>
            <a:r>
              <a:rPr lang="zh-CN" altLang="en-US" sz="1400" dirty="0"/>
              <a:t>码相同）作为其编码，即为单字节</a:t>
            </a:r>
            <a:r>
              <a:rPr lang="en-US" altLang="zh-CN" sz="1400" dirty="0"/>
              <a:t>UTF8</a:t>
            </a:r>
            <a:r>
              <a:rPr lang="zh-CN" altLang="en-US" sz="1400" dirty="0"/>
              <a:t>。</a:t>
            </a:r>
          </a:p>
          <a:p>
            <a:r>
              <a:rPr lang="zh-CN" altLang="en-US" sz="1400" dirty="0"/>
              <a:t>第二种：</a:t>
            </a:r>
            <a:r>
              <a:rPr lang="en-US" altLang="zh-CN" sz="1400" dirty="0"/>
              <a:t>Unicode</a:t>
            </a:r>
            <a:r>
              <a:rPr lang="zh-CN" altLang="en-US" sz="1400" dirty="0"/>
              <a:t>从 </a:t>
            </a:r>
            <a:r>
              <a:rPr lang="en-US" altLang="zh-CN" sz="1400" dirty="0"/>
              <a:t>0x0080 </a:t>
            </a:r>
            <a:r>
              <a:rPr lang="zh-CN" altLang="en-US" sz="1400" dirty="0"/>
              <a:t>到 </a:t>
            </a:r>
            <a:r>
              <a:rPr lang="en-US" altLang="zh-CN" sz="1400" dirty="0"/>
              <a:t>0x07FF </a:t>
            </a:r>
            <a:r>
              <a:rPr lang="zh-CN" altLang="en-US" sz="1400" dirty="0"/>
              <a:t>范围的，转换成双字节</a:t>
            </a:r>
            <a:r>
              <a:rPr lang="en-US" altLang="zh-CN" sz="1400" dirty="0"/>
              <a:t>UTF8</a:t>
            </a:r>
            <a:r>
              <a:rPr lang="zh-CN" altLang="en-US" sz="1400" dirty="0"/>
              <a:t>。</a:t>
            </a:r>
          </a:p>
          <a:p>
            <a:r>
              <a:rPr lang="zh-CN" altLang="en-US" sz="1400" dirty="0"/>
              <a:t>第三种：</a:t>
            </a:r>
            <a:r>
              <a:rPr lang="en-US" altLang="zh-CN" sz="1400" dirty="0"/>
              <a:t>Unicode</a:t>
            </a:r>
            <a:r>
              <a:rPr lang="zh-CN" altLang="en-US" sz="1400" dirty="0"/>
              <a:t>从 </a:t>
            </a:r>
            <a:r>
              <a:rPr lang="en-US" altLang="zh-CN" sz="1400" dirty="0"/>
              <a:t>0x8000 </a:t>
            </a:r>
            <a:r>
              <a:rPr lang="zh-CN" altLang="en-US" sz="1400" dirty="0"/>
              <a:t>到 </a:t>
            </a:r>
            <a:r>
              <a:rPr lang="en-US" altLang="zh-CN" sz="1400" dirty="0"/>
              <a:t>0xFFFF </a:t>
            </a:r>
            <a:r>
              <a:rPr lang="zh-CN" altLang="en-US" sz="1400" dirty="0"/>
              <a:t>范围的，转换成三字节</a:t>
            </a:r>
            <a:r>
              <a:rPr lang="en-US" altLang="zh-CN" sz="1400" dirty="0"/>
              <a:t>UTF8</a:t>
            </a:r>
            <a:r>
              <a:rPr lang="zh-CN" altLang="en-US" sz="1400" dirty="0"/>
              <a:t>，一般中文都是在这个范围里。</a:t>
            </a:r>
          </a:p>
          <a:p>
            <a:r>
              <a:rPr lang="zh-CN" altLang="en-US" sz="1400" dirty="0"/>
              <a:t>第四种：超过双字节的</a:t>
            </a:r>
            <a:r>
              <a:rPr lang="en-US" altLang="zh-CN" sz="1400" dirty="0"/>
              <a:t>Unicode</a:t>
            </a:r>
            <a:r>
              <a:rPr lang="zh-CN" altLang="en-US" sz="1400" dirty="0"/>
              <a:t>目前还没有广泛支持，不做讨论。</a:t>
            </a:r>
          </a:p>
          <a:p>
            <a:endParaRPr lang="zh-CN" altLang="en-US" dirty="0"/>
          </a:p>
        </p:txBody>
      </p:sp>
    </p:spTree>
    <p:extLst>
      <p:ext uri="{BB962C8B-B14F-4D97-AF65-F5344CB8AC3E}">
        <p14:creationId xmlns:p14="http://schemas.microsoft.com/office/powerpoint/2010/main" val="52809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E7198E4-0A91-48BA-A9F9-7E5F118ADC3F}"/>
              </a:ext>
            </a:extLst>
          </p:cNvPr>
          <p:cNvSpPr>
            <a:spLocks noGrp="1"/>
          </p:cNvSpPr>
          <p:nvPr>
            <p:ph idx="1"/>
          </p:nvPr>
        </p:nvSpPr>
        <p:spPr>
          <a:xfrm>
            <a:off x="1117309" y="404664"/>
            <a:ext cx="10157354" cy="5767536"/>
          </a:xfrm>
        </p:spPr>
        <p:txBody>
          <a:bodyPr/>
          <a:lstStyle/>
          <a:p>
            <a:r>
              <a:rPr lang="en-US" altLang="zh-CN" b="1" dirty="0"/>
              <a:t>5. git </a:t>
            </a:r>
          </a:p>
          <a:p>
            <a:r>
              <a:rPr lang="en-US" altLang="zh-CN" sz="1800" b="1" dirty="0"/>
              <a:t>5.1 </a:t>
            </a:r>
            <a:r>
              <a:rPr lang="zh-CN" altLang="en-US" sz="1800" b="1" dirty="0"/>
              <a:t>什么是</a:t>
            </a:r>
            <a:r>
              <a:rPr lang="en-US" altLang="zh-CN" sz="1800" b="1" dirty="0"/>
              <a:t>git ? Why git?</a:t>
            </a:r>
          </a:p>
          <a:p>
            <a:pPr marL="0" indent="0">
              <a:buNone/>
            </a:pPr>
            <a:r>
              <a:rPr lang="en-US" altLang="zh-CN" sz="1400" dirty="0"/>
              <a:t>Git</a:t>
            </a:r>
            <a:r>
              <a:rPr lang="zh-CN" altLang="en-US" sz="1400" dirty="0"/>
              <a:t>是分布式的</a:t>
            </a:r>
            <a:r>
              <a:rPr lang="zh-CN" altLang="en-US" sz="1400" b="1" dirty="0"/>
              <a:t>版本控制系统</a:t>
            </a:r>
            <a:r>
              <a:rPr lang="zh-CN" altLang="en-US" sz="1400" dirty="0"/>
              <a:t>，客户端不只是提取最新版本的快照，而且将整个代码仓库</a:t>
            </a:r>
            <a:r>
              <a:rPr lang="zh-CN" altLang="en-US" sz="1400" b="1" dirty="0"/>
              <a:t>镜像</a:t>
            </a:r>
            <a:r>
              <a:rPr lang="zh-CN" altLang="en-US" sz="1400" dirty="0"/>
              <a:t>复制下来。如果任何协同工作用的服务器发生故障了，也可以用任何一个代码仓库来恢复。而且在协作服务器宕机期间，你也可以提交代码到本地仓库</a:t>
            </a:r>
            <a:r>
              <a:rPr lang="en-US" altLang="zh-CN" sz="1400" dirty="0"/>
              <a:t>( </a:t>
            </a:r>
            <a:r>
              <a:rPr lang="zh-CN" altLang="en-US" sz="1400" dirty="0"/>
              <a:t>操作本地化</a:t>
            </a:r>
            <a:r>
              <a:rPr lang="en-US" altLang="zh-CN" sz="1400" dirty="0"/>
              <a:t>)</a:t>
            </a:r>
            <a:r>
              <a:rPr lang="zh-CN" altLang="en-US" sz="1400" dirty="0"/>
              <a:t>，当协作服务器正常工作后，你再将本地仓库同步到远程仓库。</a:t>
            </a:r>
            <a:endParaRPr lang="en-US" altLang="zh-CN" sz="1400" dirty="0"/>
          </a:p>
          <a:p>
            <a:pPr marL="0" indent="0">
              <a:buNone/>
            </a:pPr>
            <a:endParaRPr lang="en-US" altLang="zh-CN" sz="1400" b="1" dirty="0"/>
          </a:p>
          <a:p>
            <a:pPr marL="0" indent="0">
              <a:buNone/>
            </a:pPr>
            <a:r>
              <a:rPr lang="zh-CN" altLang="en-US" sz="1400" b="1" dirty="0"/>
              <a:t>产生进程：</a:t>
            </a:r>
            <a:endParaRPr lang="en-US" altLang="zh-CN" sz="1400" b="1" dirty="0"/>
          </a:p>
          <a:p>
            <a:pPr marL="0" indent="0">
              <a:buNone/>
            </a:pPr>
            <a:endParaRPr lang="zh-CN" altLang="en-US" sz="1400" b="1" dirty="0"/>
          </a:p>
        </p:txBody>
      </p:sp>
      <p:sp>
        <p:nvSpPr>
          <p:cNvPr id="5" name="矩形 4">
            <a:extLst>
              <a:ext uri="{FF2B5EF4-FFF2-40B4-BE49-F238E27FC236}">
                <a16:creationId xmlns:a16="http://schemas.microsoft.com/office/drawing/2014/main" id="{2DC08FC4-B084-42CE-BBB4-C8A6AAC8531C}"/>
              </a:ext>
            </a:extLst>
          </p:cNvPr>
          <p:cNvSpPr/>
          <p:nvPr/>
        </p:nvSpPr>
        <p:spPr>
          <a:xfrm>
            <a:off x="1338590" y="3888327"/>
            <a:ext cx="1821388" cy="122413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2002 </a:t>
            </a:r>
            <a:r>
              <a:rPr lang="en-US" altLang="zh-CN" sz="1400" dirty="0" err="1"/>
              <a:t>linux</a:t>
            </a:r>
            <a:r>
              <a:rPr lang="en-US" altLang="zh-CN" sz="1400" dirty="0"/>
              <a:t> </a:t>
            </a:r>
            <a:r>
              <a:rPr lang="zh-CN" altLang="en-US" sz="1400" dirty="0"/>
              <a:t>开源项目组使用商业的版本控制系统</a:t>
            </a:r>
            <a:r>
              <a:rPr lang="en-US" altLang="zh-CN" sz="1400" dirty="0" err="1"/>
              <a:t>BitKeeper</a:t>
            </a:r>
            <a:endParaRPr lang="zh-CN" altLang="en-US" sz="1400" dirty="0"/>
          </a:p>
        </p:txBody>
      </p:sp>
      <p:sp>
        <p:nvSpPr>
          <p:cNvPr id="6" name="矩形 5">
            <a:extLst>
              <a:ext uri="{FF2B5EF4-FFF2-40B4-BE49-F238E27FC236}">
                <a16:creationId xmlns:a16="http://schemas.microsoft.com/office/drawing/2014/main" id="{2570EFAB-0904-4C57-9208-29AC36BB3AC8}"/>
              </a:ext>
            </a:extLst>
          </p:cNvPr>
          <p:cNvSpPr/>
          <p:nvPr/>
        </p:nvSpPr>
        <p:spPr>
          <a:xfrm>
            <a:off x="3708675" y="3888327"/>
            <a:ext cx="1898828" cy="122413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2005</a:t>
            </a:r>
            <a:r>
              <a:rPr lang="zh-CN" altLang="en-US" sz="1400" dirty="0"/>
              <a:t>年由于</a:t>
            </a:r>
            <a:r>
              <a:rPr lang="en-US" altLang="zh-CN" sz="1400" dirty="0" err="1"/>
              <a:t>linux</a:t>
            </a:r>
            <a:r>
              <a:rPr lang="zh-CN" altLang="en-US" sz="1400" dirty="0"/>
              <a:t>开发者破解</a:t>
            </a:r>
            <a:r>
              <a:rPr lang="en-US" altLang="zh-CN" sz="1400" dirty="0" err="1"/>
              <a:t>Bitkeeper</a:t>
            </a:r>
            <a:r>
              <a:rPr lang="zh-CN" altLang="en-US" sz="1400" dirty="0"/>
              <a:t>导致公司收回</a:t>
            </a:r>
            <a:r>
              <a:rPr lang="en-US" altLang="zh-CN" sz="1400" dirty="0" err="1"/>
              <a:t>linux</a:t>
            </a:r>
            <a:r>
              <a:rPr lang="zh-CN" altLang="en-US" sz="1400" dirty="0"/>
              <a:t>社区免费使用权</a:t>
            </a:r>
          </a:p>
        </p:txBody>
      </p:sp>
      <p:sp>
        <p:nvSpPr>
          <p:cNvPr id="7" name="矩形 6">
            <a:extLst>
              <a:ext uri="{FF2B5EF4-FFF2-40B4-BE49-F238E27FC236}">
                <a16:creationId xmlns:a16="http://schemas.microsoft.com/office/drawing/2014/main" id="{0B0A3B72-837F-4FED-8DCA-6E788C2C334A}"/>
              </a:ext>
            </a:extLst>
          </p:cNvPr>
          <p:cNvSpPr/>
          <p:nvPr/>
        </p:nvSpPr>
        <p:spPr>
          <a:xfrm>
            <a:off x="6227277" y="3888327"/>
            <a:ext cx="2088232" cy="122413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Linus</a:t>
            </a:r>
            <a:r>
              <a:rPr lang="zh-CN" altLang="en-US" sz="1400" dirty="0"/>
              <a:t>可以向</a:t>
            </a:r>
            <a:r>
              <a:rPr lang="en-US" altLang="zh-CN" sz="1400" dirty="0" err="1"/>
              <a:t>BitMover</a:t>
            </a:r>
            <a:r>
              <a:rPr lang="zh-CN" altLang="en-US" sz="1400" dirty="0"/>
              <a:t>公司道个歉？ </a:t>
            </a:r>
            <a:r>
              <a:rPr lang="en-US" altLang="zh-CN" sz="1400" dirty="0"/>
              <a:t>No!</a:t>
            </a:r>
            <a:r>
              <a:rPr lang="zh-CN" altLang="en-US" sz="1400" dirty="0"/>
              <a:t> </a:t>
            </a:r>
            <a:r>
              <a:rPr lang="en-US" altLang="zh-CN" sz="1400" dirty="0"/>
              <a:t>Linus</a:t>
            </a:r>
            <a:r>
              <a:rPr lang="zh-CN" altLang="en-US" sz="1400" dirty="0"/>
              <a:t>花了两周时间自己用</a:t>
            </a:r>
            <a:r>
              <a:rPr lang="en-US" altLang="zh-CN" sz="1400" dirty="0"/>
              <a:t>C</a:t>
            </a:r>
            <a:r>
              <a:rPr lang="zh-CN" altLang="en-US" sz="1400" dirty="0"/>
              <a:t>写了一个分布式版本控制系统，这就是</a:t>
            </a:r>
            <a:r>
              <a:rPr lang="en-US" altLang="zh-CN" sz="1400" dirty="0">
                <a:solidFill>
                  <a:srgbClr val="C00000"/>
                </a:solidFill>
              </a:rPr>
              <a:t>Git</a:t>
            </a:r>
            <a:endParaRPr lang="zh-CN" altLang="en-US" sz="1400" dirty="0">
              <a:solidFill>
                <a:srgbClr val="C00000"/>
              </a:solidFill>
            </a:endParaRPr>
          </a:p>
        </p:txBody>
      </p:sp>
      <p:sp>
        <p:nvSpPr>
          <p:cNvPr id="8" name="矩形 7">
            <a:extLst>
              <a:ext uri="{FF2B5EF4-FFF2-40B4-BE49-F238E27FC236}">
                <a16:creationId xmlns:a16="http://schemas.microsoft.com/office/drawing/2014/main" id="{BA77B19B-3A3C-4416-83C1-601B66CD488A}"/>
              </a:ext>
            </a:extLst>
          </p:cNvPr>
          <p:cNvSpPr/>
          <p:nvPr/>
        </p:nvSpPr>
        <p:spPr>
          <a:xfrm>
            <a:off x="8935283" y="3884162"/>
            <a:ext cx="1982382" cy="122413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altLang="zh-CN" sz="1400" dirty="0"/>
              <a:t>2008 Tom Preston</a:t>
            </a:r>
            <a:r>
              <a:rPr lang="zh-CN" altLang="sv-SE" sz="1400" dirty="0"/>
              <a:t>使用</a:t>
            </a:r>
            <a:r>
              <a:rPr lang="sv-SE" altLang="zh-CN" sz="1400" dirty="0"/>
              <a:t>Git</a:t>
            </a:r>
            <a:r>
              <a:rPr lang="zh-CN" altLang="sv-SE" sz="1400" dirty="0"/>
              <a:t>作为版本控制软件创建了，一个专门托管代码并且可以实现版本控制的网站。</a:t>
            </a:r>
            <a:endParaRPr lang="zh-CN" altLang="en-US" sz="1400" dirty="0"/>
          </a:p>
        </p:txBody>
      </p:sp>
      <p:sp>
        <p:nvSpPr>
          <p:cNvPr id="11" name="箭头: 右 10">
            <a:extLst>
              <a:ext uri="{FF2B5EF4-FFF2-40B4-BE49-F238E27FC236}">
                <a16:creationId xmlns:a16="http://schemas.microsoft.com/office/drawing/2014/main" id="{6982BEC1-A7F4-43A8-A037-9A06B750CD65}"/>
              </a:ext>
            </a:extLst>
          </p:cNvPr>
          <p:cNvSpPr/>
          <p:nvPr/>
        </p:nvSpPr>
        <p:spPr>
          <a:xfrm>
            <a:off x="3236920" y="4293096"/>
            <a:ext cx="460375" cy="48463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id="{5D4C1B87-E587-46B8-A004-3D5817678789}"/>
              </a:ext>
            </a:extLst>
          </p:cNvPr>
          <p:cNvSpPr/>
          <p:nvPr/>
        </p:nvSpPr>
        <p:spPr>
          <a:xfrm>
            <a:off x="5701740" y="4293096"/>
            <a:ext cx="487066" cy="48463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7DC0B6C7-0375-4839-9DDD-02FD720AB89E}"/>
              </a:ext>
            </a:extLst>
          </p:cNvPr>
          <p:cNvSpPr/>
          <p:nvPr/>
        </p:nvSpPr>
        <p:spPr>
          <a:xfrm>
            <a:off x="8392451" y="4293096"/>
            <a:ext cx="465890" cy="52381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波形 13">
            <a:extLst>
              <a:ext uri="{FF2B5EF4-FFF2-40B4-BE49-F238E27FC236}">
                <a16:creationId xmlns:a16="http://schemas.microsoft.com/office/drawing/2014/main" id="{72C318E7-ED8F-462E-AB7E-D92E743B8B39}"/>
              </a:ext>
            </a:extLst>
          </p:cNvPr>
          <p:cNvSpPr/>
          <p:nvPr/>
        </p:nvSpPr>
        <p:spPr>
          <a:xfrm>
            <a:off x="7178200" y="2462117"/>
            <a:ext cx="2894392" cy="914400"/>
          </a:xfrm>
          <a:prstGeom prst="wav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t>Git </a:t>
            </a:r>
            <a:r>
              <a:rPr lang="zh-CN" altLang="en-US" sz="1400" dirty="0"/>
              <a:t>是版本控制工具，</a:t>
            </a:r>
            <a:r>
              <a:rPr lang="en-US" altLang="zh-CN" sz="1400" dirty="0" err="1"/>
              <a:t>githup</a:t>
            </a:r>
            <a:r>
              <a:rPr lang="en-US" altLang="zh-CN" sz="1400" dirty="0"/>
              <a:t> </a:t>
            </a:r>
            <a:r>
              <a:rPr lang="zh-CN" altLang="en-US" sz="1400" dirty="0"/>
              <a:t>是面向开源的托管平台</a:t>
            </a:r>
            <a:endParaRPr lang="en-US" altLang="zh-CN" sz="1400" dirty="0"/>
          </a:p>
        </p:txBody>
      </p:sp>
    </p:spTree>
    <p:extLst>
      <p:ext uri="{BB962C8B-B14F-4D97-AF65-F5344CB8AC3E}">
        <p14:creationId xmlns:p14="http://schemas.microsoft.com/office/powerpoint/2010/main" val="162664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1732279C-7F55-414A-9D32-CC808F845F63}"/>
              </a:ext>
            </a:extLst>
          </p:cNvPr>
          <p:cNvGraphicFramePr/>
          <p:nvPr>
            <p:extLst>
              <p:ext uri="{D42A27DB-BD31-4B8C-83A1-F6EECF244321}">
                <p14:modId xmlns:p14="http://schemas.microsoft.com/office/powerpoint/2010/main" val="2528670734"/>
              </p:ext>
            </p:extLst>
          </p:nvPr>
        </p:nvGraphicFramePr>
        <p:xfrm>
          <a:off x="1485900" y="720372"/>
          <a:ext cx="8125883"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541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B1CF5FC-52E8-4457-8C52-C3D2CDD51C2E}"/>
              </a:ext>
            </a:extLst>
          </p:cNvPr>
          <p:cNvSpPr>
            <a:spLocks noGrp="1"/>
          </p:cNvSpPr>
          <p:nvPr>
            <p:ph idx="1"/>
          </p:nvPr>
        </p:nvSpPr>
        <p:spPr>
          <a:xfrm>
            <a:off x="1117309" y="476672"/>
            <a:ext cx="10157354" cy="5695528"/>
          </a:xfrm>
        </p:spPr>
        <p:txBody>
          <a:bodyPr/>
          <a:lstStyle/>
          <a:p>
            <a:r>
              <a:rPr lang="en-US" altLang="zh-CN" sz="1800" b="1" dirty="0"/>
              <a:t>5.2 git </a:t>
            </a:r>
            <a:r>
              <a:rPr lang="zh-CN" altLang="en-US" sz="1800" b="1" dirty="0"/>
              <a:t>原理</a:t>
            </a:r>
            <a:endParaRPr lang="en-US" altLang="zh-CN" sz="1800" b="1" dirty="0"/>
          </a:p>
          <a:p>
            <a:pPr marL="0" indent="0">
              <a:buNone/>
            </a:pPr>
            <a:r>
              <a:rPr lang="en-US" altLang="zh-CN" sz="1400" b="1" dirty="0"/>
              <a:t>git </a:t>
            </a:r>
            <a:r>
              <a:rPr lang="zh-CN" altLang="en-US" sz="1400" b="1" dirty="0"/>
              <a:t>是直接记录</a:t>
            </a:r>
            <a:r>
              <a:rPr lang="zh-CN" altLang="en-US" sz="1400" b="1" dirty="0">
                <a:solidFill>
                  <a:srgbClr val="FF0000"/>
                </a:solidFill>
              </a:rPr>
              <a:t>快照</a:t>
            </a:r>
            <a:r>
              <a:rPr lang="zh-CN" altLang="en-US" sz="1400" b="1" dirty="0"/>
              <a:t>，而非差异比较</a:t>
            </a:r>
            <a:endParaRPr lang="en-US" altLang="zh-CN" sz="1400" b="1" dirty="0"/>
          </a:p>
          <a:p>
            <a:pPr marL="0" indent="0">
              <a:buNone/>
            </a:pPr>
            <a:r>
              <a:rPr lang="en-US" altLang="zh-CN" sz="1400" dirty="0"/>
              <a:t>Git</a:t>
            </a:r>
            <a:r>
              <a:rPr lang="zh-CN" altLang="en-US" sz="1400" dirty="0"/>
              <a:t>把数据看作是小型文件系统的一组快照。每次提交更新，或者在</a:t>
            </a:r>
            <a:r>
              <a:rPr lang="en-US" altLang="zh-CN" sz="1400" dirty="0"/>
              <a:t>Git</a:t>
            </a:r>
            <a:r>
              <a:rPr lang="zh-CN" altLang="en-US" sz="1400" dirty="0"/>
              <a:t>中保存项目状态时，会对当时全部文件做一个快照并保存快照索引，为了高效没有修改的文件，</a:t>
            </a:r>
            <a:r>
              <a:rPr lang="en-US" altLang="zh-CN" sz="1400" dirty="0"/>
              <a:t>Git</a:t>
            </a:r>
            <a:r>
              <a:rPr lang="zh-CN" altLang="en-US" sz="1400" dirty="0"/>
              <a:t>不再重新存储该文件，只是保留一个链接指向之前存储文件。</a:t>
            </a:r>
            <a:endParaRPr lang="en-US" altLang="zh-CN" sz="1400" dirty="0"/>
          </a:p>
          <a:p>
            <a:endParaRPr lang="en-US" altLang="zh-CN" sz="1800" b="1" dirty="0"/>
          </a:p>
        </p:txBody>
      </p:sp>
      <p:pic>
        <p:nvPicPr>
          <p:cNvPr id="1026" name="Picture 2" descr="https://gss1.bdstatic.com/-vo3dSag_xI4khGkpoWK1HF6hhy/baike/c0%3Dbaike92%2C5%2C5%2C92%2C30/sign=da38bc6e1a4c510fbac9ea4801304e48/a71ea8d3fd1f4134ca7667d8251f95cad0c85ed6.jpg">
            <a:extLst>
              <a:ext uri="{FF2B5EF4-FFF2-40B4-BE49-F238E27FC236}">
                <a16:creationId xmlns:a16="http://schemas.microsoft.com/office/drawing/2014/main" id="{827DF266-DE08-4B45-B035-AD8D5E7A6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876" y="2060848"/>
            <a:ext cx="5544616" cy="4038935"/>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BAC9EA1E-7884-49D7-B1B0-EF6F4BDD50B9}"/>
              </a:ext>
            </a:extLst>
          </p:cNvPr>
          <p:cNvPicPr>
            <a:picLocks noChangeAspect="1"/>
          </p:cNvPicPr>
          <p:nvPr/>
        </p:nvPicPr>
        <p:blipFill>
          <a:blip r:embed="rId3"/>
          <a:stretch>
            <a:fillRect/>
          </a:stretch>
        </p:blipFill>
        <p:spPr>
          <a:xfrm>
            <a:off x="7668215" y="2062274"/>
            <a:ext cx="2752725" cy="2838450"/>
          </a:xfrm>
          <a:prstGeom prst="rect">
            <a:avLst/>
          </a:prstGeom>
        </p:spPr>
      </p:pic>
    </p:spTree>
    <p:extLst>
      <p:ext uri="{BB962C8B-B14F-4D97-AF65-F5344CB8AC3E}">
        <p14:creationId xmlns:p14="http://schemas.microsoft.com/office/powerpoint/2010/main" val="426807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7FEC31A-406D-4021-9026-ABFFD6E19A71}"/>
              </a:ext>
            </a:extLst>
          </p:cNvPr>
          <p:cNvSpPr>
            <a:spLocks noGrp="1"/>
          </p:cNvSpPr>
          <p:nvPr>
            <p:ph idx="1"/>
          </p:nvPr>
        </p:nvSpPr>
        <p:spPr>
          <a:xfrm>
            <a:off x="1117309" y="548680"/>
            <a:ext cx="10157354" cy="5623520"/>
          </a:xfrm>
        </p:spPr>
        <p:txBody>
          <a:bodyPr/>
          <a:lstStyle/>
          <a:p>
            <a:r>
              <a:rPr lang="zh-CN" altLang="en-US" sz="1400" b="1" dirty="0"/>
              <a:t>工作区间</a:t>
            </a:r>
            <a:r>
              <a:rPr lang="en-US" altLang="zh-CN" sz="1400" b="1" dirty="0"/>
              <a:t>: </a:t>
            </a:r>
            <a:r>
              <a:rPr lang="zh-CN" altLang="en-US" sz="1400" dirty="0"/>
              <a:t>即我们创建的工程文件， 在编辑器可直观显示；</a:t>
            </a:r>
          </a:p>
          <a:p>
            <a:r>
              <a:rPr lang="zh-CN" altLang="en-US" sz="1400" b="1" dirty="0"/>
              <a:t>缓存区</a:t>
            </a:r>
            <a:r>
              <a:rPr lang="en-US" altLang="zh-CN" sz="1400" b="1" dirty="0"/>
              <a:t>: </a:t>
            </a:r>
            <a:r>
              <a:rPr lang="zh-CN" altLang="en-US" sz="1400" dirty="0"/>
              <a:t>只能通过</a:t>
            </a:r>
            <a:r>
              <a:rPr lang="en-US" altLang="zh-CN" sz="1400" dirty="0"/>
              <a:t>git GUI</a:t>
            </a:r>
            <a:r>
              <a:rPr lang="zh-CN" altLang="en-US" sz="1400" dirty="0"/>
              <a:t>或</a:t>
            </a:r>
            <a:r>
              <a:rPr lang="en-US" altLang="zh-CN" sz="1400" dirty="0"/>
              <a:t>git shell </a:t>
            </a:r>
            <a:r>
              <a:rPr lang="zh-CN" altLang="en-US" sz="1400" dirty="0"/>
              <a:t>窗口显示，提交代码、解决冲突的中转站；</a:t>
            </a:r>
          </a:p>
          <a:p>
            <a:r>
              <a:rPr lang="zh-CN" altLang="en-US" sz="1400" b="1" dirty="0"/>
              <a:t>本地仓库</a:t>
            </a:r>
            <a:r>
              <a:rPr lang="en-US" altLang="zh-CN" sz="1400" b="1" dirty="0"/>
              <a:t>: </a:t>
            </a:r>
            <a:r>
              <a:rPr lang="zh-CN" altLang="en-US" sz="1400" dirty="0"/>
              <a:t>只能在</a:t>
            </a:r>
            <a:r>
              <a:rPr lang="en-US" altLang="zh-CN" sz="1400" dirty="0"/>
              <a:t>git shell </a:t>
            </a:r>
            <a:r>
              <a:rPr lang="zh-CN" altLang="en-US" sz="1400" dirty="0"/>
              <a:t>窗口显示，连接本地代码跟远程代码的枢纽，不能联网时本地代码可先提交至该处；</a:t>
            </a:r>
          </a:p>
          <a:p>
            <a:r>
              <a:rPr lang="zh-CN" altLang="en-US" sz="1400" b="1" dirty="0"/>
              <a:t>远程仓库</a:t>
            </a:r>
            <a:r>
              <a:rPr lang="en-US" altLang="zh-CN" sz="1400" b="1" dirty="0"/>
              <a:t>: </a:t>
            </a:r>
            <a:r>
              <a:rPr lang="zh-CN" altLang="en-US" sz="1400" dirty="0"/>
              <a:t>即保存我们代码的服务器，本文以公共版本控制系统：</a:t>
            </a:r>
            <a:r>
              <a:rPr lang="en-US" altLang="zh-CN" sz="1400" b="1" dirty="0" err="1"/>
              <a:t>github</a:t>
            </a:r>
            <a:r>
              <a:rPr lang="zh-CN" altLang="en-US" sz="1400" dirty="0"/>
              <a:t>为例，登录</a:t>
            </a:r>
            <a:r>
              <a:rPr lang="en-US" altLang="zh-CN" sz="1400" dirty="0" err="1"/>
              <a:t>github</a:t>
            </a:r>
            <a:r>
              <a:rPr lang="zh-CN" altLang="en-US" sz="1400" dirty="0"/>
              <a:t>账号后可直观显示；</a:t>
            </a:r>
          </a:p>
          <a:p>
            <a:pPr marL="0" indent="0">
              <a:buNone/>
            </a:pPr>
            <a:endParaRPr lang="en-US" altLang="zh-CN" dirty="0"/>
          </a:p>
          <a:p>
            <a:pPr marL="0" indent="0">
              <a:buNone/>
            </a:pPr>
            <a:r>
              <a:rPr lang="zh-CN" altLang="en-US" sz="1400" b="1" dirty="0"/>
              <a:t>快照：</a:t>
            </a:r>
            <a:r>
              <a:rPr lang="zh-CN" altLang="en-US" sz="1400" dirty="0"/>
              <a:t>快照是一种基于时间点的数据</a:t>
            </a:r>
            <a:r>
              <a:rPr lang="zh-CN" altLang="en-US" sz="1400" dirty="0">
                <a:solidFill>
                  <a:srgbClr val="FF0000"/>
                </a:solidFill>
              </a:rPr>
              <a:t>拷贝</a:t>
            </a:r>
            <a:r>
              <a:rPr lang="en-US" altLang="zh-CN" sz="1400" dirty="0"/>
              <a:t>(</a:t>
            </a:r>
            <a:r>
              <a:rPr lang="zh-CN" altLang="en-US" sz="1400" dirty="0"/>
              <a:t>物理备份，逻辑备份</a:t>
            </a:r>
            <a:r>
              <a:rPr lang="en-US" altLang="zh-CN" sz="1400" dirty="0"/>
              <a:t>)</a:t>
            </a:r>
            <a:r>
              <a:rPr lang="zh-CN" altLang="en-US" sz="1400" dirty="0"/>
              <a:t>技术。</a:t>
            </a:r>
            <a:endParaRPr lang="en-US" altLang="zh-CN" sz="1400" dirty="0"/>
          </a:p>
          <a:p>
            <a:pPr marL="0" indent="0">
              <a:buNone/>
            </a:pPr>
            <a:r>
              <a:rPr lang="zh-CN" altLang="en-US" sz="1400" dirty="0"/>
              <a:t>主要是能够进行在线数据恢复，当存储设备发生应用故障或者文件损坏时可以进行及时数据恢复，将数据恢复成快照产生时间点的状态。快照的另一个作用是为存储用户提供了另外一个数据访问通道，当原数据进行在线应用处理时，用户可以访问快照数据，还可以利用快照进行测试等工作。　</a:t>
            </a:r>
          </a:p>
        </p:txBody>
      </p:sp>
    </p:spTree>
    <p:extLst>
      <p:ext uri="{BB962C8B-B14F-4D97-AF65-F5344CB8AC3E}">
        <p14:creationId xmlns:p14="http://schemas.microsoft.com/office/powerpoint/2010/main" val="92159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书籍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Office_9411990_TF02787940_TF02787940" id="{4CFF2609-4873-4366-AB7B-BD98A1F8069A}" vid="{9D33A994-F295-4A50-AD5F-B7EC95DFDF78}"/>
    </a:ext>
  </a:extLst>
</a:theme>
</file>

<file path=ppt/theme/theme2.xml><?xml version="1.0" encoding="utf-8"?>
<a:theme xmlns:a="http://schemas.openxmlformats.org/drawingml/2006/main" name="Office 主题">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主题">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1345039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The bookstacks present on most slides  make this a good choice for students, teachers, reading enthusiasts, and others in education. This presentation template contains multiple slide layouts in widescreen format (16x9) and includes a sample table and chart that you can easily  modify.</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2011-11-26T00:00:00+00:00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AssetExpire xmlns="4873beb7-5857-4685-be1f-d57550cc96cc">2029-05-12T07:00:00+00:00</AssetExpire>
    <DSATActionTaken xmlns="4873beb7-5857-4685-be1f-d57550cc96cc" xsi:nil="true"/>
    <CSXSubmissionMarket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TP102787939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694216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BBB5C329-08A6-4E5E-AEF1-A97828C87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01D382-32B0-43EE-932C-28906AF37617}">
  <ds:schemaRefs>
    <ds:schemaRef ds:uri="http://purl.org/dc/elements/1.1/"/>
    <ds:schemaRef ds:uri="http://schemas.microsoft.com/office/2006/metadata/properties"/>
    <ds:schemaRef ds:uri="http://purl.org/dc/terms/"/>
    <ds:schemaRef ds:uri="4873beb7-5857-4685-be1f-d57550cc96cc"/>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E1B558C7-619B-49BE-9097-7FCBDADD4E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蓝色书架演示文稿（宽屏）</Template>
  <TotalTime>0</TotalTime>
  <Words>8136</Words>
  <Application>Microsoft Office PowerPoint</Application>
  <PresentationFormat>自定义</PresentationFormat>
  <Paragraphs>986</Paragraphs>
  <Slides>106</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106</vt:i4>
      </vt:variant>
    </vt:vector>
  </HeadingPairs>
  <TitlesOfParts>
    <vt:vector size="113" baseType="lpstr">
      <vt:lpstr>Arial Unicode MS</vt:lpstr>
      <vt:lpstr>Courier New</vt:lpstr>
      <vt:lpstr>微软雅黑</vt:lpstr>
      <vt:lpstr>Arial</vt:lpstr>
      <vt:lpstr>Century Gothic</vt:lpstr>
      <vt:lpstr>Consolas</vt:lpstr>
      <vt:lpstr>书籍 16x9</vt:lpstr>
      <vt:lpstr>Python 简介</vt:lpstr>
      <vt:lpstr>Python 历史</vt:lpstr>
      <vt:lpstr>Python 特点</vt:lpstr>
      <vt:lpstr>Python 应用场景</vt:lpstr>
      <vt:lpstr>PowerPoint 演示文稿</vt:lpstr>
      <vt:lpstr>PowerPoint 演示文稿</vt:lpstr>
      <vt:lpstr>Python3 环境搭建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Python3 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2018-06-14T12:49:00Z</dcterms:created>
  <dcterms:modified xsi:type="dcterms:W3CDTF">2019-02-15T02:17:29Z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